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71" r:id="rId3"/>
    <p:sldId id="273" r:id="rId4"/>
    <p:sldId id="274" r:id="rId5"/>
    <p:sldId id="270" r:id="rId6"/>
    <p:sldId id="259" r:id="rId7"/>
    <p:sldId id="264" r:id="rId8"/>
    <p:sldId id="275" r:id="rId9"/>
    <p:sldId id="276" r:id="rId10"/>
    <p:sldId id="277" r:id="rId11"/>
    <p:sldId id="278" r:id="rId12"/>
    <p:sldId id="279"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936"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F5A507-ACF1-CE44-ACDC-27AF191661CA}" type="datetimeFigureOut">
              <a:rPr lang="fr-FR" smtClean="0"/>
              <a:t>08/07/15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AE1F06-5883-ED40-AD63-D1C59803693E}" type="slidenum">
              <a:rPr lang="fr-FR" smtClean="0"/>
              <a:t>‹#›</a:t>
            </a:fld>
            <a:endParaRPr lang="fr-FR"/>
          </a:p>
        </p:txBody>
      </p:sp>
    </p:spTree>
    <p:extLst>
      <p:ext uri="{BB962C8B-B14F-4D97-AF65-F5344CB8AC3E}">
        <p14:creationId xmlns:p14="http://schemas.microsoft.com/office/powerpoint/2010/main" val="17511117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FAE1F06-5883-ED40-AD63-D1C59803693E}" type="slidenum">
              <a:rPr lang="fr-FR" smtClean="0"/>
              <a:t>4</a:t>
            </a:fld>
            <a:endParaRPr lang="fr-FR"/>
          </a:p>
        </p:txBody>
      </p:sp>
    </p:spTree>
    <p:extLst>
      <p:ext uri="{BB962C8B-B14F-4D97-AF65-F5344CB8AC3E}">
        <p14:creationId xmlns:p14="http://schemas.microsoft.com/office/powerpoint/2010/main" val="3782239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FAE1F06-5883-ED40-AD63-D1C59803693E}" type="slidenum">
              <a:rPr lang="fr-FR" smtClean="0"/>
              <a:t>5</a:t>
            </a:fld>
            <a:endParaRPr lang="fr-FR"/>
          </a:p>
        </p:txBody>
      </p:sp>
    </p:spTree>
    <p:extLst>
      <p:ext uri="{BB962C8B-B14F-4D97-AF65-F5344CB8AC3E}">
        <p14:creationId xmlns:p14="http://schemas.microsoft.com/office/powerpoint/2010/main" val="3472188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FAE1F06-5883-ED40-AD63-D1C59803693E}" type="slidenum">
              <a:rPr lang="fr-FR" smtClean="0"/>
              <a:t>7</a:t>
            </a:fld>
            <a:endParaRPr lang="fr-FR"/>
          </a:p>
        </p:txBody>
      </p:sp>
    </p:spTree>
    <p:extLst>
      <p:ext uri="{BB962C8B-B14F-4D97-AF65-F5344CB8AC3E}">
        <p14:creationId xmlns:p14="http://schemas.microsoft.com/office/powerpoint/2010/main" val="1022295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FAE1F06-5883-ED40-AD63-D1C59803693E}" type="slidenum">
              <a:rPr lang="fr-FR" smtClean="0"/>
              <a:t>9</a:t>
            </a:fld>
            <a:endParaRPr lang="fr-FR"/>
          </a:p>
        </p:txBody>
      </p:sp>
    </p:spTree>
    <p:extLst>
      <p:ext uri="{BB962C8B-B14F-4D97-AF65-F5344CB8AC3E}">
        <p14:creationId xmlns:p14="http://schemas.microsoft.com/office/powerpoint/2010/main" val="3573692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FAE1F06-5883-ED40-AD63-D1C59803693E}" type="slidenum">
              <a:rPr lang="fr-FR" smtClean="0"/>
              <a:t>10</a:t>
            </a:fld>
            <a:endParaRPr lang="fr-FR"/>
          </a:p>
        </p:txBody>
      </p:sp>
    </p:spTree>
    <p:extLst>
      <p:ext uri="{BB962C8B-B14F-4D97-AF65-F5344CB8AC3E}">
        <p14:creationId xmlns:p14="http://schemas.microsoft.com/office/powerpoint/2010/main" val="3562126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FAE1F06-5883-ED40-AD63-D1C59803693E}" type="slidenum">
              <a:rPr lang="fr-FR" smtClean="0"/>
              <a:t>12</a:t>
            </a:fld>
            <a:endParaRPr lang="fr-FR"/>
          </a:p>
        </p:txBody>
      </p:sp>
    </p:spTree>
    <p:extLst>
      <p:ext uri="{BB962C8B-B14F-4D97-AF65-F5344CB8AC3E}">
        <p14:creationId xmlns:p14="http://schemas.microsoft.com/office/powerpoint/2010/main" val="2116109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A56D1E63-5549-4F6F-A5C4-451AEF255335}" type="datetimeFigureOut">
              <a:rPr lang="fr-FR" smtClean="0"/>
              <a:pPr/>
              <a:t>08/07/15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688B0B-5F3F-45E8-A61E-C329C78DC790}"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56D1E63-5549-4F6F-A5C4-451AEF255335}" type="datetimeFigureOut">
              <a:rPr lang="fr-FR" smtClean="0"/>
              <a:pPr/>
              <a:t>08/07/15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688B0B-5F3F-45E8-A61E-C329C78DC790}"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56D1E63-5549-4F6F-A5C4-451AEF255335}" type="datetimeFigureOut">
              <a:rPr lang="fr-FR" smtClean="0"/>
              <a:pPr/>
              <a:t>08/07/15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688B0B-5F3F-45E8-A61E-C329C78DC790}"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56D1E63-5549-4F6F-A5C4-451AEF255335}" type="datetimeFigureOut">
              <a:rPr lang="fr-FR" smtClean="0"/>
              <a:pPr/>
              <a:t>08/07/15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688B0B-5F3F-45E8-A61E-C329C78DC790}"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56D1E63-5549-4F6F-A5C4-451AEF255335}" type="datetimeFigureOut">
              <a:rPr lang="fr-FR" smtClean="0"/>
              <a:pPr/>
              <a:t>08/07/15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688B0B-5F3F-45E8-A61E-C329C78DC790}"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56D1E63-5549-4F6F-A5C4-451AEF255335}" type="datetimeFigureOut">
              <a:rPr lang="fr-FR" smtClean="0"/>
              <a:pPr/>
              <a:t>08/07/15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E688B0B-5F3F-45E8-A61E-C329C78DC790}"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56D1E63-5549-4F6F-A5C4-451AEF255335}" type="datetimeFigureOut">
              <a:rPr lang="fr-FR" smtClean="0"/>
              <a:pPr/>
              <a:t>08/07/15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E688B0B-5F3F-45E8-A61E-C329C78DC790}"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A56D1E63-5549-4F6F-A5C4-451AEF255335}" type="datetimeFigureOut">
              <a:rPr lang="fr-FR" smtClean="0"/>
              <a:pPr/>
              <a:t>08/07/15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E688B0B-5F3F-45E8-A61E-C329C78DC790}"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56D1E63-5549-4F6F-A5C4-451AEF255335}" type="datetimeFigureOut">
              <a:rPr lang="fr-FR" smtClean="0"/>
              <a:pPr/>
              <a:t>08/07/15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E688B0B-5F3F-45E8-A61E-C329C78DC790}"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56D1E63-5549-4F6F-A5C4-451AEF255335}" type="datetimeFigureOut">
              <a:rPr lang="fr-FR" smtClean="0"/>
              <a:pPr/>
              <a:t>08/07/15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E688B0B-5F3F-45E8-A61E-C329C78DC790}"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56D1E63-5549-4F6F-A5C4-451AEF255335}" type="datetimeFigureOut">
              <a:rPr lang="fr-FR" smtClean="0"/>
              <a:pPr/>
              <a:t>08/07/15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E688B0B-5F3F-45E8-A61E-C329C78DC790}"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6D1E63-5549-4F6F-A5C4-451AEF255335}" type="datetimeFigureOut">
              <a:rPr lang="fr-FR" smtClean="0"/>
              <a:pPr/>
              <a:t>08/07/15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688B0B-5F3F-45E8-A61E-C329C78DC790}"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30.jpeg"/><Relationship Id="rId6" Type="http://schemas.openxmlformats.org/officeDocument/2006/relationships/image" Target="../media/image31.jpeg"/><Relationship Id="rId7" Type="http://schemas.openxmlformats.org/officeDocument/2006/relationships/image" Target="../media/image32.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eg"/><Relationship Id="rId5" Type="http://schemas.openxmlformats.org/officeDocument/2006/relationships/image" Target="../media/image36.jpeg"/><Relationship Id="rId1" Type="http://schemas.openxmlformats.org/officeDocument/2006/relationships/slideLayout" Target="../slideLayouts/slideLayout7.xml"/><Relationship Id="rId2"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5" Type="http://schemas.openxmlformats.org/officeDocument/2006/relationships/image" Target="../media/image39.jpeg"/><Relationship Id="rId6" Type="http://schemas.openxmlformats.org/officeDocument/2006/relationships/image" Target="../media/image40.jpeg"/><Relationship Id="rId7" Type="http://schemas.openxmlformats.org/officeDocument/2006/relationships/image" Target="../media/image41.jpeg"/><Relationship Id="rId8" Type="http://schemas.openxmlformats.org/officeDocument/2006/relationships/image" Target="../media/image42.jpeg"/><Relationship Id="rId9" Type="http://schemas.openxmlformats.org/officeDocument/2006/relationships/image" Target="../media/image43.jpeg"/><Relationship Id="rId10" Type="http://schemas.openxmlformats.org/officeDocument/2006/relationships/image" Target="../media/image44.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hyperlink" Target="https://www.google.fr/search?q=lagune+arcachon&amp;biw=1366&amp;bih=634&amp;source=lnms&amp;tbm=isch&amp;sa=X&amp;ei=JJZIVIThLpLB7Aajn4GoDw&amp;ved=0CAYQ_AUoAQ" TargetMode="External"/><Relationship Id="rId5" Type="http://schemas.openxmlformats.org/officeDocument/2006/relationships/image" Target="../media/image3.jpeg"/><Relationship Id="rId6"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hyperlink" Target="http://blog2008.guilben.fr/wp-content/cimg3975.jpg" TargetMode="External"/><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image" Target="../media/image19.jpeg"/><Relationship Id="rId7" Type="http://schemas.openxmlformats.org/officeDocument/2006/relationships/image" Target="../media/image20.jpeg"/><Relationship Id="rId8" Type="http://schemas.openxmlformats.org/officeDocument/2006/relationships/image" Target="../media/image21.jpeg"/><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jpeg"/><Relationship Id="rId7" Type="http://schemas.openxmlformats.org/officeDocument/2006/relationships/hyperlink" Target="file://localhost//commons.wikimedia.org/wiki/File:Le_Verdon_Container_ships.jpg?uselang=fr" TargetMode="External"/><Relationship Id="rId8" Type="http://schemas.openxmlformats.org/officeDocument/2006/relationships/image" Target="../media/image26.jpeg"/><Relationship Id="rId9" Type="http://schemas.openxmlformats.org/officeDocument/2006/relationships/image" Target="../media/image27.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3356992"/>
            <a:ext cx="7772400" cy="1470025"/>
          </a:xfrm>
        </p:spPr>
        <p:txBody>
          <a:bodyPr/>
          <a:lstStyle/>
          <a:p>
            <a:r>
              <a:rPr lang="fr-FR" dirty="0">
                <a:solidFill>
                  <a:schemeClr val="tx1">
                    <a:lumMod val="50000"/>
                    <a:lumOff val="50000"/>
                  </a:schemeClr>
                </a:solidFill>
              </a:rPr>
              <a:t>u</a:t>
            </a:r>
            <a:r>
              <a:rPr lang="fr-FR" dirty="0" smtClean="0">
                <a:solidFill>
                  <a:schemeClr val="tx1">
                    <a:lumMod val="50000"/>
                    <a:lumOff val="50000"/>
                  </a:schemeClr>
                </a:solidFill>
              </a:rPr>
              <a:t>n littoral</a:t>
            </a:r>
            <a:br>
              <a:rPr lang="fr-FR" dirty="0" smtClean="0">
                <a:solidFill>
                  <a:schemeClr val="tx1">
                    <a:lumMod val="50000"/>
                    <a:lumOff val="50000"/>
                  </a:schemeClr>
                </a:solidFill>
              </a:rPr>
            </a:br>
            <a:r>
              <a:rPr lang="fr-FR" dirty="0" smtClean="0">
                <a:solidFill>
                  <a:schemeClr val="tx1">
                    <a:lumMod val="50000"/>
                    <a:lumOff val="50000"/>
                  </a:schemeClr>
                </a:solidFill>
              </a:rPr>
              <a:t>des littoraux</a:t>
            </a:r>
            <a:endParaRPr lang="fr-FR" dirty="0">
              <a:solidFill>
                <a:schemeClr val="tx1">
                  <a:lumMod val="50000"/>
                  <a:lumOff val="50000"/>
                </a:schemeClr>
              </a:solidFill>
            </a:endParaRPr>
          </a:p>
        </p:txBody>
      </p:sp>
      <p:sp>
        <p:nvSpPr>
          <p:cNvPr id="3" name="Titre 1"/>
          <p:cNvSpPr txBox="1">
            <a:spLocks/>
          </p:cNvSpPr>
          <p:nvPr/>
        </p:nvSpPr>
        <p:spPr>
          <a:xfrm>
            <a:off x="899592" y="90872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u="none" strike="noStrike" kern="1200" cap="none" spc="0" normalizeH="0" baseline="0" noProof="0" dirty="0" smtClean="0">
                <a:ln>
                  <a:noFill/>
                </a:ln>
                <a:solidFill>
                  <a:schemeClr val="tx2">
                    <a:lumMod val="75000"/>
                  </a:schemeClr>
                </a:solidFill>
                <a:effectLst/>
                <a:uLnTx/>
                <a:uFillTx/>
                <a:latin typeface="+mj-lt"/>
                <a:ea typeface="+mj-ea"/>
                <a:cs typeface="+mj-cs"/>
              </a:rPr>
              <a:t>La carte</a:t>
            </a:r>
            <a:r>
              <a:rPr kumimoji="0" lang="fr-FR" sz="4400" u="none" strike="noStrike" kern="1200" cap="none" spc="0" normalizeH="0" noProof="0" dirty="0" smtClean="0">
                <a:ln>
                  <a:noFill/>
                </a:ln>
                <a:solidFill>
                  <a:schemeClr val="tx2">
                    <a:lumMod val="75000"/>
                  </a:schemeClr>
                </a:solidFill>
                <a:effectLst/>
                <a:uLnTx/>
                <a:uFillTx/>
                <a:latin typeface="+mj-lt"/>
                <a:ea typeface="+mj-ea"/>
                <a:cs typeface="+mj-cs"/>
              </a:rPr>
              <a:t> des littoraux français</a:t>
            </a:r>
            <a:endParaRPr kumimoji="0" lang="fr-FR" sz="4400" u="none" strike="noStrike" kern="1200" cap="none" spc="0" normalizeH="0" baseline="0" noProof="0" dirty="0">
              <a:ln>
                <a:noFill/>
              </a:ln>
              <a:solidFill>
                <a:schemeClr val="tx2">
                  <a:lumMod val="75000"/>
                </a:schemeClr>
              </a:solidFill>
              <a:effectLst/>
              <a:uLnTx/>
              <a:uFillTx/>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860032" y="188640"/>
            <a:ext cx="4104456" cy="584775"/>
          </a:xfrm>
          <a:prstGeom prst="rect">
            <a:avLst/>
          </a:prstGeom>
        </p:spPr>
        <p:txBody>
          <a:bodyPr wrap="square">
            <a:spAutoFit/>
          </a:bodyPr>
          <a:lstStyle/>
          <a:p>
            <a:pPr algn="ctr"/>
            <a:r>
              <a:rPr lang="fr-FR" sz="3200" dirty="0" smtClean="0">
                <a:solidFill>
                  <a:srgbClr val="FF0000"/>
                </a:solidFill>
              </a:rPr>
              <a:t>Des ports de plaisance</a:t>
            </a:r>
            <a:endParaRPr lang="fr-FR" sz="3200" dirty="0">
              <a:solidFill>
                <a:srgbClr val="FF0000"/>
              </a:solidFill>
            </a:endParaRPr>
          </a:p>
        </p:txBody>
      </p:sp>
      <p:sp>
        <p:nvSpPr>
          <p:cNvPr id="7" name="Rectangle 6"/>
          <p:cNvSpPr/>
          <p:nvPr/>
        </p:nvSpPr>
        <p:spPr>
          <a:xfrm>
            <a:off x="0" y="0"/>
            <a:ext cx="4860032" cy="954107"/>
          </a:xfrm>
          <a:prstGeom prst="rect">
            <a:avLst/>
          </a:prstGeom>
        </p:spPr>
        <p:txBody>
          <a:bodyPr wrap="square">
            <a:spAutoFit/>
          </a:bodyPr>
          <a:lstStyle/>
          <a:p>
            <a:pPr algn="ctr"/>
            <a:r>
              <a:rPr lang="fr-FR" dirty="0" smtClean="0"/>
              <a:t>Les paysages littoraux, </a:t>
            </a:r>
          </a:p>
          <a:p>
            <a:pPr algn="ctr"/>
            <a:r>
              <a:rPr lang="fr-FR" dirty="0" smtClean="0"/>
              <a:t>au contact de la terre et de la mer, </a:t>
            </a:r>
          </a:p>
          <a:p>
            <a:pPr algn="ctr"/>
            <a:r>
              <a:rPr lang="fr-FR" dirty="0"/>
              <a:t>p</a:t>
            </a:r>
            <a:r>
              <a:rPr lang="fr-FR" dirty="0" smtClean="0"/>
              <a:t>résentent </a:t>
            </a:r>
            <a:r>
              <a:rPr lang="fr-FR" b="1" dirty="0" smtClean="0"/>
              <a:t>une grande variété d’aménagements</a:t>
            </a:r>
            <a:r>
              <a:rPr lang="fr-FR" sz="2000" dirty="0" smtClean="0"/>
              <a:t>.</a:t>
            </a:r>
            <a:endParaRPr lang="fr-FR" sz="2000" dirty="0"/>
          </a:p>
        </p:txBody>
      </p:sp>
      <p:pic>
        <p:nvPicPr>
          <p:cNvPr id="27649" name="Picture 1"/>
          <p:cNvPicPr>
            <a:picLocks noChangeAspect="1" noChangeArrowheads="1"/>
          </p:cNvPicPr>
          <p:nvPr/>
        </p:nvPicPr>
        <p:blipFill>
          <a:blip r:embed="rId3" cstate="print"/>
          <a:srcRect t="3779"/>
          <a:stretch>
            <a:fillRect/>
          </a:stretch>
        </p:blipFill>
        <p:spPr bwMode="auto">
          <a:xfrm>
            <a:off x="2915816" y="980728"/>
            <a:ext cx="5904656" cy="5500045"/>
          </a:xfrm>
          <a:prstGeom prst="rect">
            <a:avLst/>
          </a:prstGeom>
          <a:noFill/>
          <a:ln w="9525">
            <a:noFill/>
            <a:miter lim="800000"/>
            <a:headEnd/>
            <a:tailEnd/>
          </a:ln>
          <a:effectLst/>
        </p:spPr>
      </p:pic>
      <p:sp>
        <p:nvSpPr>
          <p:cNvPr id="3" name="ZoneTexte 2"/>
          <p:cNvSpPr txBox="1"/>
          <p:nvPr/>
        </p:nvSpPr>
        <p:spPr>
          <a:xfrm>
            <a:off x="4211960" y="1484784"/>
            <a:ext cx="2304256" cy="523220"/>
          </a:xfrm>
          <a:prstGeom prst="rect">
            <a:avLst/>
          </a:prstGeom>
          <a:noFill/>
        </p:spPr>
        <p:txBody>
          <a:bodyPr wrap="square" rtlCol="0">
            <a:spAutoFit/>
          </a:bodyPr>
          <a:lstStyle/>
          <a:p>
            <a:r>
              <a:rPr lang="fr-FR" sz="2800" dirty="0" smtClean="0"/>
              <a:t>Manche </a:t>
            </a:r>
            <a:endParaRPr lang="fr-FR" sz="2800" dirty="0"/>
          </a:p>
        </p:txBody>
      </p:sp>
      <p:sp>
        <p:nvSpPr>
          <p:cNvPr id="4" name="ZoneTexte 3"/>
          <p:cNvSpPr txBox="1"/>
          <p:nvPr/>
        </p:nvSpPr>
        <p:spPr>
          <a:xfrm>
            <a:off x="2627784" y="3717032"/>
            <a:ext cx="1728192" cy="954107"/>
          </a:xfrm>
          <a:prstGeom prst="rect">
            <a:avLst/>
          </a:prstGeom>
          <a:noFill/>
        </p:spPr>
        <p:txBody>
          <a:bodyPr wrap="square" rtlCol="0">
            <a:spAutoFit/>
          </a:bodyPr>
          <a:lstStyle/>
          <a:p>
            <a:pPr algn="ctr"/>
            <a:r>
              <a:rPr lang="fr-FR" sz="2800" dirty="0" smtClean="0"/>
              <a:t>Océan </a:t>
            </a:r>
          </a:p>
          <a:p>
            <a:pPr algn="ctr"/>
            <a:r>
              <a:rPr lang="fr-FR" sz="2800" dirty="0" smtClean="0"/>
              <a:t>Atlantique</a:t>
            </a:r>
            <a:endParaRPr lang="fr-FR" sz="2800" dirty="0"/>
          </a:p>
        </p:txBody>
      </p:sp>
      <p:sp>
        <p:nvSpPr>
          <p:cNvPr id="2" name="ZoneTexte 1"/>
          <p:cNvSpPr txBox="1"/>
          <p:nvPr/>
        </p:nvSpPr>
        <p:spPr>
          <a:xfrm>
            <a:off x="6551712" y="5661248"/>
            <a:ext cx="2268760" cy="523220"/>
          </a:xfrm>
          <a:prstGeom prst="rect">
            <a:avLst/>
          </a:prstGeom>
          <a:noFill/>
        </p:spPr>
        <p:txBody>
          <a:bodyPr wrap="square" rtlCol="0">
            <a:spAutoFit/>
          </a:bodyPr>
          <a:lstStyle/>
          <a:p>
            <a:r>
              <a:rPr lang="fr-FR" sz="2800" dirty="0" smtClean="0"/>
              <a:t>Méditerranée </a:t>
            </a:r>
            <a:endParaRPr lang="fr-FR" sz="2800" dirty="0"/>
          </a:p>
        </p:txBody>
      </p:sp>
      <p:pic>
        <p:nvPicPr>
          <p:cNvPr id="27653" name="Picture 5" descr="http://images.figaronautisme.com/image/figaro-nautisme/ports/photos/120515_142105_port-chantereyne-et-ville-de-cherbourg-2011-jm-enault.jpg"/>
          <p:cNvPicPr>
            <a:picLocks noChangeAspect="1" noChangeArrowheads="1"/>
          </p:cNvPicPr>
          <p:nvPr/>
        </p:nvPicPr>
        <p:blipFill>
          <a:blip r:embed="rId4" cstate="print"/>
          <a:srcRect/>
          <a:stretch>
            <a:fillRect/>
          </a:stretch>
        </p:blipFill>
        <p:spPr bwMode="auto">
          <a:xfrm>
            <a:off x="395537" y="980728"/>
            <a:ext cx="2053884" cy="1368152"/>
          </a:xfrm>
          <a:prstGeom prst="rect">
            <a:avLst/>
          </a:prstGeom>
          <a:noFill/>
        </p:spPr>
      </p:pic>
      <p:pic>
        <p:nvPicPr>
          <p:cNvPr id="27655" name="Picture 7" descr="http://www.moteurboat.com/img/1-1259-640x480-0/port-arcachon.jpg"/>
          <p:cNvPicPr>
            <a:picLocks noChangeAspect="1" noChangeArrowheads="1"/>
          </p:cNvPicPr>
          <p:nvPr/>
        </p:nvPicPr>
        <p:blipFill>
          <a:blip r:embed="rId5" cstate="print"/>
          <a:srcRect/>
          <a:stretch>
            <a:fillRect/>
          </a:stretch>
        </p:blipFill>
        <p:spPr bwMode="auto">
          <a:xfrm>
            <a:off x="395536" y="2420889"/>
            <a:ext cx="2065135" cy="1368151"/>
          </a:xfrm>
          <a:prstGeom prst="rect">
            <a:avLst/>
          </a:prstGeom>
          <a:noFill/>
        </p:spPr>
      </p:pic>
      <p:sp>
        <p:nvSpPr>
          <p:cNvPr id="12" name="ZoneTexte 11"/>
          <p:cNvSpPr txBox="1"/>
          <p:nvPr/>
        </p:nvSpPr>
        <p:spPr>
          <a:xfrm>
            <a:off x="395536" y="836712"/>
            <a:ext cx="1728192" cy="523220"/>
          </a:xfrm>
          <a:prstGeom prst="rect">
            <a:avLst/>
          </a:prstGeom>
          <a:noFill/>
        </p:spPr>
        <p:txBody>
          <a:bodyPr wrap="square" rtlCol="0">
            <a:spAutoFit/>
          </a:bodyPr>
          <a:lstStyle/>
          <a:p>
            <a:r>
              <a:rPr lang="fr-FR" sz="2400" dirty="0" smtClean="0">
                <a:solidFill>
                  <a:srgbClr val="000000"/>
                </a:solidFill>
              </a:rPr>
              <a:t>Cherbourg</a:t>
            </a:r>
            <a:r>
              <a:rPr lang="fr-FR" sz="2800" dirty="0" smtClean="0">
                <a:solidFill>
                  <a:schemeClr val="bg1"/>
                </a:solidFill>
              </a:rPr>
              <a:t>  </a:t>
            </a:r>
            <a:endParaRPr lang="fr-FR" sz="2800" dirty="0">
              <a:solidFill>
                <a:schemeClr val="bg1"/>
              </a:solidFill>
            </a:endParaRPr>
          </a:p>
        </p:txBody>
      </p:sp>
      <p:sp>
        <p:nvSpPr>
          <p:cNvPr id="14" name="ZoneTexte 13"/>
          <p:cNvSpPr txBox="1"/>
          <p:nvPr/>
        </p:nvSpPr>
        <p:spPr>
          <a:xfrm>
            <a:off x="0" y="2276872"/>
            <a:ext cx="2088232" cy="523220"/>
          </a:xfrm>
          <a:prstGeom prst="rect">
            <a:avLst/>
          </a:prstGeom>
          <a:noFill/>
        </p:spPr>
        <p:txBody>
          <a:bodyPr wrap="square" rtlCol="0">
            <a:spAutoFit/>
          </a:bodyPr>
          <a:lstStyle/>
          <a:p>
            <a:pPr algn="ctr"/>
            <a:r>
              <a:rPr lang="fr-FR" sz="2400" dirty="0" smtClean="0">
                <a:solidFill>
                  <a:srgbClr val="000000"/>
                </a:solidFill>
              </a:rPr>
              <a:t>Arcachon</a:t>
            </a:r>
            <a:r>
              <a:rPr lang="fr-FR" sz="2800" dirty="0" smtClean="0">
                <a:solidFill>
                  <a:srgbClr val="FFFFFF"/>
                </a:solidFill>
              </a:rPr>
              <a:t> </a:t>
            </a:r>
            <a:endParaRPr lang="fr-FR" sz="2800" dirty="0">
              <a:solidFill>
                <a:srgbClr val="FFFFFF"/>
              </a:solidFill>
            </a:endParaRPr>
          </a:p>
        </p:txBody>
      </p:sp>
      <p:pic>
        <p:nvPicPr>
          <p:cNvPr id="27657" name="Picture 9" descr="http://www.web-provence.com/autour/nice-20.jpg"/>
          <p:cNvPicPr>
            <a:picLocks noChangeAspect="1" noChangeArrowheads="1"/>
          </p:cNvPicPr>
          <p:nvPr/>
        </p:nvPicPr>
        <p:blipFill>
          <a:blip r:embed="rId6" cstate="print"/>
          <a:srcRect r="3449" b="12644"/>
          <a:stretch>
            <a:fillRect/>
          </a:stretch>
        </p:blipFill>
        <p:spPr bwMode="auto">
          <a:xfrm>
            <a:off x="395536" y="3933056"/>
            <a:ext cx="2016224" cy="1368152"/>
          </a:xfrm>
          <a:prstGeom prst="rect">
            <a:avLst/>
          </a:prstGeom>
          <a:noFill/>
        </p:spPr>
      </p:pic>
      <p:sp>
        <p:nvSpPr>
          <p:cNvPr id="16" name="ZoneTexte 15"/>
          <p:cNvSpPr txBox="1"/>
          <p:nvPr/>
        </p:nvSpPr>
        <p:spPr>
          <a:xfrm>
            <a:off x="-324544" y="3861048"/>
            <a:ext cx="2088232" cy="461665"/>
          </a:xfrm>
          <a:prstGeom prst="rect">
            <a:avLst/>
          </a:prstGeom>
          <a:noFill/>
        </p:spPr>
        <p:txBody>
          <a:bodyPr wrap="square" rtlCol="0">
            <a:spAutoFit/>
          </a:bodyPr>
          <a:lstStyle/>
          <a:p>
            <a:pPr algn="ctr"/>
            <a:r>
              <a:rPr lang="fr-FR" sz="2400" dirty="0" smtClean="0">
                <a:solidFill>
                  <a:srgbClr val="000000"/>
                </a:solidFill>
              </a:rPr>
              <a:t>Nice</a:t>
            </a:r>
            <a:r>
              <a:rPr lang="fr-FR" sz="2400" dirty="0" smtClean="0">
                <a:solidFill>
                  <a:schemeClr val="bg1"/>
                </a:solidFill>
              </a:rPr>
              <a:t>  </a:t>
            </a:r>
            <a:endParaRPr lang="fr-FR" sz="2400" dirty="0">
              <a:solidFill>
                <a:schemeClr val="bg1"/>
              </a:solidFill>
            </a:endParaRPr>
          </a:p>
        </p:txBody>
      </p:sp>
      <p:pic>
        <p:nvPicPr>
          <p:cNvPr id="27663" name="Picture 15" descr="http://port.argeles-sur-mer.com/sites/default/files/styles/slider/public/slider5.jpg"/>
          <p:cNvPicPr>
            <a:picLocks noChangeAspect="1" noChangeArrowheads="1"/>
          </p:cNvPicPr>
          <p:nvPr/>
        </p:nvPicPr>
        <p:blipFill>
          <a:blip r:embed="rId7" cstate="print"/>
          <a:srcRect t="17116" r="48311"/>
          <a:stretch>
            <a:fillRect/>
          </a:stretch>
        </p:blipFill>
        <p:spPr bwMode="auto">
          <a:xfrm>
            <a:off x="395536" y="5445224"/>
            <a:ext cx="2074164" cy="1296144"/>
          </a:xfrm>
          <a:prstGeom prst="rect">
            <a:avLst/>
          </a:prstGeom>
          <a:noFill/>
        </p:spPr>
      </p:pic>
      <p:sp>
        <p:nvSpPr>
          <p:cNvPr id="20" name="ZoneTexte 19"/>
          <p:cNvSpPr txBox="1"/>
          <p:nvPr/>
        </p:nvSpPr>
        <p:spPr>
          <a:xfrm>
            <a:off x="107504" y="5301208"/>
            <a:ext cx="2699792" cy="461665"/>
          </a:xfrm>
          <a:prstGeom prst="rect">
            <a:avLst/>
          </a:prstGeom>
          <a:noFill/>
        </p:spPr>
        <p:txBody>
          <a:bodyPr wrap="square" rtlCol="0">
            <a:spAutoFit/>
          </a:bodyPr>
          <a:lstStyle/>
          <a:p>
            <a:pPr algn="ctr"/>
            <a:r>
              <a:rPr lang="fr-FR" sz="2400" dirty="0" err="1" smtClean="0">
                <a:solidFill>
                  <a:srgbClr val="000000"/>
                </a:solidFill>
              </a:rPr>
              <a:t>Argeles</a:t>
            </a:r>
            <a:r>
              <a:rPr lang="fr-FR" sz="2400" dirty="0" smtClean="0">
                <a:solidFill>
                  <a:srgbClr val="000000"/>
                </a:solidFill>
              </a:rPr>
              <a:t> sur Mer</a:t>
            </a:r>
            <a:endParaRPr lang="fr-FR" sz="2400" dirty="0">
              <a:solidFill>
                <a:srgbClr val="000000"/>
              </a:solidFill>
            </a:endParaRPr>
          </a:p>
        </p:txBody>
      </p:sp>
      <p:cxnSp>
        <p:nvCxnSpPr>
          <p:cNvPr id="22" name="Connecteur droit avec flèche 21"/>
          <p:cNvCxnSpPr/>
          <p:nvPr/>
        </p:nvCxnSpPr>
        <p:spPr>
          <a:xfrm flipV="1">
            <a:off x="2411760" y="5589240"/>
            <a:ext cx="3960440" cy="21602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2339752" y="3068960"/>
            <a:ext cx="2448272" cy="151216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a:off x="2483768" y="4653136"/>
            <a:ext cx="5832648" cy="576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a:off x="2564160" y="1853208"/>
            <a:ext cx="2016224" cy="36004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65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7655"/>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65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nodeType="afterEffect">
                                  <p:stCondLst>
                                    <p:cond delay="0"/>
                                  </p:stCondLst>
                                  <p:childTnLst>
                                    <p:set>
                                      <p:cBhvr>
                                        <p:cTn id="47" dur="1" fill="hold">
                                          <p:stCondLst>
                                            <p:cond delay="0"/>
                                          </p:stCondLst>
                                        </p:cTn>
                                        <p:tgtEl>
                                          <p:spTgt spid="2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27663"/>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childTnLst>
                                </p:cTn>
                              </p:par>
                            </p:childTnLst>
                          </p:cTn>
                        </p:par>
                        <p:par>
                          <p:cTn id="54" fill="hold">
                            <p:stCondLst>
                              <p:cond delay="0"/>
                            </p:stCondLst>
                            <p:childTnLst>
                              <p:par>
                                <p:cTn id="55" presetID="1" presetClass="entr" presetSubtype="0" fill="hold" nodeType="after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P spid="4" grpId="0"/>
      <p:bldP spid="2" grpId="0"/>
      <p:bldP spid="12" grpId="0"/>
      <p:bldP spid="14" grpId="0"/>
      <p:bldP spid="16"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12" y="188640"/>
            <a:ext cx="4896544" cy="954107"/>
          </a:xfrm>
          <a:prstGeom prst="rect">
            <a:avLst/>
          </a:prstGeom>
        </p:spPr>
        <p:txBody>
          <a:bodyPr wrap="square">
            <a:spAutoFit/>
          </a:bodyPr>
          <a:lstStyle/>
          <a:p>
            <a:pPr algn="ctr"/>
            <a:r>
              <a:rPr lang="fr-FR" dirty="0" smtClean="0"/>
              <a:t>Les paysages littoraux, </a:t>
            </a:r>
          </a:p>
          <a:p>
            <a:pPr algn="ctr"/>
            <a:r>
              <a:rPr lang="fr-FR" dirty="0" smtClean="0"/>
              <a:t>au contact de la terre et de la mer, </a:t>
            </a:r>
          </a:p>
          <a:p>
            <a:pPr algn="ctr"/>
            <a:r>
              <a:rPr lang="fr-FR" dirty="0"/>
              <a:t>p</a:t>
            </a:r>
            <a:r>
              <a:rPr lang="fr-FR" dirty="0" smtClean="0"/>
              <a:t>résentent </a:t>
            </a:r>
            <a:r>
              <a:rPr lang="fr-FR" b="1" dirty="0" smtClean="0"/>
              <a:t>une grande variété d’aménagements</a:t>
            </a:r>
            <a:r>
              <a:rPr lang="fr-FR" sz="2000" dirty="0" smtClean="0"/>
              <a:t>.</a:t>
            </a:r>
            <a:endParaRPr lang="fr-FR" sz="2000" dirty="0"/>
          </a:p>
        </p:txBody>
      </p:sp>
      <p:sp>
        <p:nvSpPr>
          <p:cNvPr id="3" name="Rectangle 2"/>
          <p:cNvSpPr/>
          <p:nvPr/>
        </p:nvSpPr>
        <p:spPr>
          <a:xfrm>
            <a:off x="4644008" y="188640"/>
            <a:ext cx="4499992" cy="584775"/>
          </a:xfrm>
          <a:prstGeom prst="rect">
            <a:avLst/>
          </a:prstGeom>
        </p:spPr>
        <p:txBody>
          <a:bodyPr wrap="square">
            <a:spAutoFit/>
          </a:bodyPr>
          <a:lstStyle/>
          <a:p>
            <a:pPr algn="ctr"/>
            <a:r>
              <a:rPr lang="fr-FR" sz="3200" dirty="0" smtClean="0">
                <a:solidFill>
                  <a:srgbClr val="FF0000"/>
                </a:solidFill>
              </a:rPr>
              <a:t>Des stations touristiques</a:t>
            </a:r>
            <a:endParaRPr lang="fr-FR" sz="3200" dirty="0">
              <a:solidFill>
                <a:srgbClr val="FF0000"/>
              </a:solidFill>
            </a:endParaRPr>
          </a:p>
        </p:txBody>
      </p:sp>
      <p:pic>
        <p:nvPicPr>
          <p:cNvPr id="4" name="img_over" descr="http://www.relaischateaux.com/RelaisChateaux/img/newadherent/cavaliere/h467/1-001.jpg"/>
          <p:cNvPicPr/>
          <p:nvPr/>
        </p:nvPicPr>
        <p:blipFill>
          <a:blip r:embed="rId2" cstate="print"/>
          <a:srcRect/>
          <a:stretch>
            <a:fillRect/>
          </a:stretch>
        </p:blipFill>
        <p:spPr bwMode="auto">
          <a:xfrm>
            <a:off x="611560" y="1268760"/>
            <a:ext cx="3240360" cy="2050564"/>
          </a:xfrm>
          <a:prstGeom prst="rect">
            <a:avLst/>
          </a:prstGeom>
          <a:noFill/>
          <a:ln w="9525">
            <a:noFill/>
            <a:miter lim="800000"/>
            <a:headEnd/>
            <a:tailEnd/>
          </a:ln>
        </p:spPr>
      </p:pic>
      <p:pic>
        <p:nvPicPr>
          <p:cNvPr id="5" name="il_fi" descr="http://www.grandhotelmoriaz.com/wp-content/uploads/2012/08/img_slideshow_3.jpg"/>
          <p:cNvPicPr/>
          <p:nvPr/>
        </p:nvPicPr>
        <p:blipFill>
          <a:blip r:embed="rId3" cstate="print"/>
          <a:srcRect/>
          <a:stretch>
            <a:fillRect/>
          </a:stretch>
        </p:blipFill>
        <p:spPr bwMode="auto">
          <a:xfrm>
            <a:off x="3923928" y="1268760"/>
            <a:ext cx="4608512" cy="1944216"/>
          </a:xfrm>
          <a:prstGeom prst="rect">
            <a:avLst/>
          </a:prstGeom>
          <a:noFill/>
          <a:ln w="9525">
            <a:noFill/>
            <a:miter lim="800000"/>
            <a:headEnd/>
            <a:tailEnd/>
          </a:ln>
        </p:spPr>
      </p:pic>
      <p:pic>
        <p:nvPicPr>
          <p:cNvPr id="6" name="il_fi" descr="http://www.labaule-immobilier.com/media/image1__033411800_1112_10012011.jpg"/>
          <p:cNvPicPr/>
          <p:nvPr/>
        </p:nvPicPr>
        <p:blipFill>
          <a:blip r:embed="rId4" cstate="print"/>
          <a:srcRect r="12248"/>
          <a:stretch>
            <a:fillRect/>
          </a:stretch>
        </p:blipFill>
        <p:spPr bwMode="auto">
          <a:xfrm>
            <a:off x="755576" y="3789040"/>
            <a:ext cx="3600400" cy="2304256"/>
          </a:xfrm>
          <a:prstGeom prst="rect">
            <a:avLst/>
          </a:prstGeom>
          <a:noFill/>
          <a:ln w="9525">
            <a:noFill/>
            <a:miter lim="800000"/>
            <a:headEnd/>
            <a:tailEnd/>
          </a:ln>
        </p:spPr>
      </p:pic>
      <p:pic>
        <p:nvPicPr>
          <p:cNvPr id="7" name="il_fi" descr="http://upload.wikimedia.org/wikipedia/commons/4/41/Plage_de_La_Baule-Escoublac_01.JPG"/>
          <p:cNvPicPr/>
          <p:nvPr/>
        </p:nvPicPr>
        <p:blipFill>
          <a:blip r:embed="rId5" cstate="print"/>
          <a:srcRect b="16216"/>
          <a:stretch>
            <a:fillRect/>
          </a:stretch>
        </p:blipFill>
        <p:spPr bwMode="auto">
          <a:xfrm>
            <a:off x="4644008" y="3717032"/>
            <a:ext cx="3816424" cy="241440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188640"/>
            <a:ext cx="8748464" cy="1815882"/>
          </a:xfrm>
          <a:prstGeom prst="rect">
            <a:avLst/>
          </a:prstGeom>
          <a:noFill/>
        </p:spPr>
        <p:txBody>
          <a:bodyPr wrap="square" rtlCol="0">
            <a:spAutoFit/>
          </a:bodyPr>
          <a:lstStyle/>
          <a:p>
            <a:r>
              <a:rPr lang="fr-FR" sz="2800" dirty="0" smtClean="0"/>
              <a:t>Les paysages littoraux, au contact de la terre et de la mer, présentent une grande variété de côtes (côtes rocheuses, falaises, plages de sable, lagunes) et d’aménagements (ports de pêche, ports industriels, stations touristiques).</a:t>
            </a:r>
            <a:endParaRPr lang="fr-FR" sz="2800" dirty="0"/>
          </a:p>
        </p:txBody>
      </p:sp>
      <p:pic>
        <p:nvPicPr>
          <p:cNvPr id="29698" name="Picture 2"/>
          <p:cNvPicPr>
            <a:picLocks noChangeAspect="1" noChangeArrowheads="1"/>
          </p:cNvPicPr>
          <p:nvPr/>
        </p:nvPicPr>
        <p:blipFill>
          <a:blip r:embed="rId3" cstate="print"/>
          <a:srcRect/>
          <a:stretch>
            <a:fillRect/>
          </a:stretch>
        </p:blipFill>
        <p:spPr bwMode="auto">
          <a:xfrm>
            <a:off x="683568" y="2060848"/>
            <a:ext cx="4571553" cy="4448309"/>
          </a:xfrm>
          <a:prstGeom prst="rect">
            <a:avLst/>
          </a:prstGeom>
          <a:noFill/>
          <a:ln w="9525">
            <a:noFill/>
            <a:miter lim="800000"/>
            <a:headEnd/>
            <a:tailEnd/>
          </a:ln>
          <a:effectLst/>
        </p:spPr>
      </p:pic>
      <p:graphicFrame>
        <p:nvGraphicFramePr>
          <p:cNvPr id="15" name="Tableau 14"/>
          <p:cNvGraphicFramePr>
            <a:graphicFrameLocks noGrp="1"/>
          </p:cNvGraphicFramePr>
          <p:nvPr/>
        </p:nvGraphicFramePr>
        <p:xfrm>
          <a:off x="5292080" y="1988840"/>
          <a:ext cx="3625959" cy="4779620"/>
        </p:xfrm>
        <a:graphic>
          <a:graphicData uri="http://schemas.openxmlformats.org/drawingml/2006/table">
            <a:tbl>
              <a:tblPr/>
              <a:tblGrid>
                <a:gridCol w="922055"/>
                <a:gridCol w="2703904"/>
              </a:tblGrid>
              <a:tr h="573380">
                <a:tc>
                  <a:txBody>
                    <a:bodyPr/>
                    <a:lstStyle/>
                    <a:p>
                      <a:pPr>
                        <a:lnSpc>
                          <a:spcPct val="115000"/>
                        </a:lnSpc>
                        <a:spcAft>
                          <a:spcPts val="0"/>
                        </a:spcAft>
                      </a:pP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dirty="0">
                          <a:latin typeface="Calibri"/>
                          <a:ea typeface="Calibri"/>
                          <a:cs typeface="Times New Roman"/>
                        </a:rPr>
                        <a:t>Côte à falaise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dirty="0">
                          <a:latin typeface="Calibri"/>
                          <a:ea typeface="Calibri"/>
                          <a:cs typeface="Times New Roman"/>
                        </a:rPr>
                        <a:t>Côte </a:t>
                      </a:r>
                      <a:r>
                        <a:rPr lang="fr-FR" sz="2000" dirty="0" smtClean="0">
                          <a:latin typeface="Calibri"/>
                          <a:ea typeface="Calibri"/>
                          <a:cs typeface="Times New Roman"/>
                        </a:rPr>
                        <a:t>rocheuse</a:t>
                      </a:r>
                    </a:p>
                    <a:p>
                      <a:pPr>
                        <a:lnSpc>
                          <a:spcPct val="115000"/>
                        </a:lnSpc>
                        <a:spcAft>
                          <a:spcPts val="0"/>
                        </a:spcAft>
                      </a:pPr>
                      <a:endParaRPr lang="fr-F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dirty="0">
                          <a:latin typeface="Calibri"/>
                          <a:ea typeface="Calibri"/>
                          <a:cs typeface="Times New Roman"/>
                        </a:rPr>
                        <a:t>Côte de plage de </a:t>
                      </a:r>
                      <a:r>
                        <a:rPr lang="fr-FR" sz="2000" dirty="0" smtClean="0">
                          <a:latin typeface="Calibri"/>
                          <a:ea typeface="Calibri"/>
                          <a:cs typeface="Times New Roman"/>
                        </a:rPr>
                        <a:t>sable</a:t>
                      </a:r>
                    </a:p>
                    <a:p>
                      <a:pPr>
                        <a:lnSpc>
                          <a:spcPct val="115000"/>
                        </a:lnSpc>
                        <a:spcAft>
                          <a:spcPts val="0"/>
                        </a:spcAft>
                      </a:pPr>
                      <a:endParaRPr lang="fr-F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dirty="0">
                          <a:latin typeface="Calibri"/>
                          <a:ea typeface="Calibri"/>
                          <a:cs typeface="Times New Roman"/>
                        </a:rPr>
                        <a:t>lagune  </a:t>
                      </a:r>
                      <a:endParaRPr lang="fr-FR" sz="2000" dirty="0" smtClean="0">
                        <a:latin typeface="Calibri"/>
                        <a:ea typeface="Calibri"/>
                        <a:cs typeface="Times New Roman"/>
                      </a:endParaRPr>
                    </a:p>
                    <a:p>
                      <a:pPr>
                        <a:lnSpc>
                          <a:spcPct val="115000"/>
                        </a:lnSpc>
                        <a:spcAft>
                          <a:spcPts val="0"/>
                        </a:spcAft>
                      </a:pPr>
                      <a:endParaRPr lang="fr-F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dirty="0">
                          <a:latin typeface="Calibri"/>
                          <a:ea typeface="Calibri"/>
                          <a:cs typeface="Times New Roman"/>
                        </a:rPr>
                        <a:t>Port de </a:t>
                      </a:r>
                      <a:r>
                        <a:rPr lang="fr-FR" sz="2000" dirty="0" smtClean="0">
                          <a:latin typeface="Calibri"/>
                          <a:ea typeface="Calibri"/>
                          <a:cs typeface="Times New Roman"/>
                        </a:rPr>
                        <a:t>pêche</a:t>
                      </a:r>
                    </a:p>
                    <a:p>
                      <a:pPr>
                        <a:lnSpc>
                          <a:spcPct val="115000"/>
                        </a:lnSpc>
                        <a:spcAft>
                          <a:spcPts val="0"/>
                        </a:spcAft>
                      </a:pPr>
                      <a:endParaRPr lang="fr-F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dirty="0">
                          <a:latin typeface="Calibri"/>
                          <a:ea typeface="Calibri"/>
                          <a:cs typeface="Times New Roman"/>
                        </a:rPr>
                        <a:t>Port </a:t>
                      </a:r>
                      <a:r>
                        <a:rPr lang="fr-FR" sz="2000" dirty="0" smtClean="0">
                          <a:latin typeface="Calibri"/>
                          <a:ea typeface="Calibri"/>
                          <a:cs typeface="Times New Roman"/>
                        </a:rPr>
                        <a:t>industriel</a:t>
                      </a:r>
                    </a:p>
                    <a:p>
                      <a:pPr>
                        <a:lnSpc>
                          <a:spcPct val="115000"/>
                        </a:lnSpc>
                        <a:spcAft>
                          <a:spcPts val="0"/>
                        </a:spcAft>
                      </a:pPr>
                      <a:endParaRPr lang="fr-F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dirty="0">
                          <a:latin typeface="Calibri"/>
                          <a:ea typeface="Calibri"/>
                          <a:cs typeface="Times New Roman"/>
                        </a:rPr>
                        <a:t>Port de </a:t>
                      </a:r>
                      <a:r>
                        <a:rPr lang="fr-FR" sz="2000" dirty="0" smtClean="0">
                          <a:latin typeface="Calibri"/>
                          <a:ea typeface="Calibri"/>
                          <a:cs typeface="Times New Roman"/>
                        </a:rPr>
                        <a:t>plaisance</a:t>
                      </a:r>
                    </a:p>
                    <a:p>
                      <a:pPr>
                        <a:lnSpc>
                          <a:spcPct val="115000"/>
                        </a:lnSpc>
                        <a:spcAft>
                          <a:spcPts val="0"/>
                        </a:spcAft>
                      </a:pPr>
                      <a:endParaRPr lang="fr-F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9712" name="Image 4" descr="cote a falaise"/>
          <p:cNvPicPr>
            <a:picLocks noChangeAspect="1" noChangeArrowheads="1"/>
          </p:cNvPicPr>
          <p:nvPr/>
        </p:nvPicPr>
        <p:blipFill>
          <a:blip r:embed="rId4" cstate="print"/>
          <a:srcRect/>
          <a:stretch>
            <a:fillRect/>
          </a:stretch>
        </p:blipFill>
        <p:spPr bwMode="auto">
          <a:xfrm>
            <a:off x="5436096" y="2060848"/>
            <a:ext cx="756819" cy="360040"/>
          </a:xfrm>
          <a:prstGeom prst="rect">
            <a:avLst/>
          </a:prstGeom>
          <a:noFill/>
        </p:spPr>
      </p:pic>
      <p:pic>
        <p:nvPicPr>
          <p:cNvPr id="29711" name="Image 7" descr="cotes rocheuses"/>
          <p:cNvPicPr>
            <a:picLocks noChangeAspect="1" noChangeArrowheads="1"/>
          </p:cNvPicPr>
          <p:nvPr/>
        </p:nvPicPr>
        <p:blipFill>
          <a:blip r:embed="rId5" cstate="print"/>
          <a:srcRect/>
          <a:stretch>
            <a:fillRect/>
          </a:stretch>
        </p:blipFill>
        <p:spPr bwMode="auto">
          <a:xfrm>
            <a:off x="5508104" y="2708920"/>
            <a:ext cx="560675" cy="504056"/>
          </a:xfrm>
          <a:prstGeom prst="rect">
            <a:avLst/>
          </a:prstGeom>
          <a:noFill/>
        </p:spPr>
      </p:pic>
      <p:pic>
        <p:nvPicPr>
          <p:cNvPr id="29710" name="Image 13" descr="plage"/>
          <p:cNvPicPr>
            <a:picLocks noChangeAspect="1" noChangeArrowheads="1"/>
          </p:cNvPicPr>
          <p:nvPr/>
        </p:nvPicPr>
        <p:blipFill>
          <a:blip r:embed="rId6" cstate="print"/>
          <a:srcRect/>
          <a:stretch>
            <a:fillRect/>
          </a:stretch>
        </p:blipFill>
        <p:spPr bwMode="auto">
          <a:xfrm>
            <a:off x="5508104" y="3501008"/>
            <a:ext cx="464378" cy="299401"/>
          </a:xfrm>
          <a:prstGeom prst="rect">
            <a:avLst/>
          </a:prstGeom>
          <a:noFill/>
        </p:spPr>
      </p:pic>
      <p:pic>
        <p:nvPicPr>
          <p:cNvPr id="29709" name="Image 10" descr="lagunes"/>
          <p:cNvPicPr>
            <a:picLocks noChangeAspect="1" noChangeArrowheads="1"/>
          </p:cNvPicPr>
          <p:nvPr/>
        </p:nvPicPr>
        <p:blipFill>
          <a:blip r:embed="rId7" cstate="print"/>
          <a:srcRect/>
          <a:stretch>
            <a:fillRect/>
          </a:stretch>
        </p:blipFill>
        <p:spPr bwMode="auto">
          <a:xfrm>
            <a:off x="5436096" y="4077072"/>
            <a:ext cx="628325" cy="394717"/>
          </a:xfrm>
          <a:prstGeom prst="rect">
            <a:avLst/>
          </a:prstGeom>
          <a:noFill/>
        </p:spPr>
      </p:pic>
      <p:pic>
        <p:nvPicPr>
          <p:cNvPr id="29708" name="Image 16" descr="port de pêche"/>
          <p:cNvPicPr>
            <a:picLocks noChangeAspect="1" noChangeArrowheads="1"/>
          </p:cNvPicPr>
          <p:nvPr/>
        </p:nvPicPr>
        <p:blipFill>
          <a:blip r:embed="rId8" cstate="print"/>
          <a:srcRect/>
          <a:stretch>
            <a:fillRect/>
          </a:stretch>
        </p:blipFill>
        <p:spPr bwMode="auto">
          <a:xfrm rot="10800000">
            <a:off x="5364088" y="4725144"/>
            <a:ext cx="721549" cy="357131"/>
          </a:xfrm>
          <a:prstGeom prst="rect">
            <a:avLst/>
          </a:prstGeom>
          <a:noFill/>
        </p:spPr>
      </p:pic>
      <p:pic>
        <p:nvPicPr>
          <p:cNvPr id="29707" name="Image 1" descr="carte finale"/>
          <p:cNvPicPr>
            <a:picLocks noChangeAspect="1" noChangeArrowheads="1"/>
          </p:cNvPicPr>
          <p:nvPr/>
        </p:nvPicPr>
        <p:blipFill>
          <a:blip r:embed="rId9" cstate="print"/>
          <a:srcRect/>
          <a:stretch>
            <a:fillRect/>
          </a:stretch>
        </p:blipFill>
        <p:spPr bwMode="auto">
          <a:xfrm>
            <a:off x="5508104" y="5373216"/>
            <a:ext cx="504056" cy="484288"/>
          </a:xfrm>
          <a:prstGeom prst="rect">
            <a:avLst/>
          </a:prstGeom>
          <a:noFill/>
        </p:spPr>
      </p:pic>
      <p:pic>
        <p:nvPicPr>
          <p:cNvPr id="29706" name="Image 19" descr="port de plaisance"/>
          <p:cNvPicPr>
            <a:picLocks noChangeAspect="1" noChangeArrowheads="1"/>
          </p:cNvPicPr>
          <p:nvPr/>
        </p:nvPicPr>
        <p:blipFill>
          <a:blip r:embed="rId10" cstate="print"/>
          <a:srcRect r="29918" b="-519"/>
          <a:stretch>
            <a:fillRect/>
          </a:stretch>
        </p:blipFill>
        <p:spPr bwMode="auto">
          <a:xfrm>
            <a:off x="5436096" y="6093296"/>
            <a:ext cx="648072" cy="42617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7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7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7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70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70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70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70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96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404664"/>
            <a:ext cx="8748464" cy="3416320"/>
          </a:xfrm>
          <a:prstGeom prst="rect">
            <a:avLst/>
          </a:prstGeom>
          <a:noFill/>
        </p:spPr>
        <p:txBody>
          <a:bodyPr wrap="square" rtlCol="0">
            <a:spAutoFit/>
          </a:bodyPr>
          <a:lstStyle/>
          <a:p>
            <a:pPr algn="just"/>
            <a:r>
              <a:rPr lang="fr-FR" sz="3600" dirty="0" smtClean="0">
                <a:solidFill>
                  <a:schemeClr val="tx2">
                    <a:lumMod val="75000"/>
                  </a:schemeClr>
                </a:solidFill>
                <a:latin typeface="Avenir Book"/>
                <a:cs typeface="Avenir Book"/>
              </a:rPr>
              <a:t>Les paysages littoraux, au contact de la terre </a:t>
            </a:r>
            <a:r>
              <a:rPr lang="fr-FR" sz="3600" dirty="0" smtClean="0">
                <a:solidFill>
                  <a:schemeClr val="tx2">
                    <a:lumMod val="75000"/>
                  </a:schemeClr>
                </a:solidFill>
                <a:latin typeface="Avenir Book"/>
                <a:cs typeface="Avenir Book"/>
              </a:rPr>
              <a:t>et </a:t>
            </a:r>
            <a:r>
              <a:rPr lang="fr-FR" sz="3600" dirty="0" smtClean="0">
                <a:solidFill>
                  <a:schemeClr val="tx2">
                    <a:lumMod val="75000"/>
                  </a:schemeClr>
                </a:solidFill>
                <a:latin typeface="Avenir Book"/>
                <a:cs typeface="Avenir Book"/>
              </a:rPr>
              <a:t>de la mer, présentent une grande variété </a:t>
            </a:r>
            <a:r>
              <a:rPr lang="fr-FR" sz="3600" dirty="0" smtClean="0">
                <a:solidFill>
                  <a:schemeClr val="tx2">
                    <a:lumMod val="75000"/>
                  </a:schemeClr>
                </a:solidFill>
                <a:latin typeface="Avenir Book"/>
                <a:cs typeface="Avenir Book"/>
              </a:rPr>
              <a:t>de </a:t>
            </a:r>
            <a:r>
              <a:rPr lang="fr-FR" sz="3600" dirty="0" smtClean="0">
                <a:solidFill>
                  <a:schemeClr val="tx2">
                    <a:lumMod val="75000"/>
                  </a:schemeClr>
                </a:solidFill>
                <a:latin typeface="Avenir Book"/>
                <a:cs typeface="Avenir Book"/>
              </a:rPr>
              <a:t>côtes (côtes rocheuses, falaises, plages de sable, lagunes)et d’aménagements (ports de pêche, ports industriels, stations touristiques).</a:t>
            </a:r>
            <a:endParaRPr lang="fr-FR" sz="3600" dirty="0">
              <a:solidFill>
                <a:schemeClr val="tx2">
                  <a:lumMod val="75000"/>
                </a:schemeClr>
              </a:solidFill>
              <a:latin typeface="Avenir Book"/>
              <a:cs typeface="Avenir Book"/>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Carte de France vierge"/>
          <p:cNvPicPr>
            <a:picLocks noChangeAspect="1" noChangeArrowheads="1"/>
          </p:cNvPicPr>
          <p:nvPr/>
        </p:nvPicPr>
        <p:blipFill>
          <a:blip r:embed="rId2" cstate="print"/>
          <a:srcRect t="5221" r="-1801" b="6029"/>
          <a:stretch>
            <a:fillRect/>
          </a:stretch>
        </p:blipFill>
        <p:spPr bwMode="auto">
          <a:xfrm>
            <a:off x="2411760" y="1628800"/>
            <a:ext cx="5616624" cy="4896544"/>
          </a:xfrm>
          <a:prstGeom prst="rect">
            <a:avLst/>
          </a:prstGeom>
          <a:noFill/>
        </p:spPr>
      </p:pic>
      <p:sp>
        <p:nvSpPr>
          <p:cNvPr id="4" name="Rectangle 3"/>
          <p:cNvSpPr/>
          <p:nvPr/>
        </p:nvSpPr>
        <p:spPr>
          <a:xfrm>
            <a:off x="251520" y="181089"/>
            <a:ext cx="8496944" cy="1015663"/>
          </a:xfrm>
          <a:prstGeom prst="rect">
            <a:avLst/>
          </a:prstGeom>
        </p:spPr>
        <p:txBody>
          <a:bodyPr wrap="square">
            <a:spAutoFit/>
          </a:bodyPr>
          <a:lstStyle/>
          <a:p>
            <a:r>
              <a:rPr lang="fr-FR" sz="2000" dirty="0" smtClean="0">
                <a:latin typeface="Avenir Book"/>
                <a:cs typeface="Avenir Book"/>
              </a:rPr>
              <a:t>Les paysages littoraux, </a:t>
            </a:r>
          </a:p>
          <a:p>
            <a:r>
              <a:rPr lang="fr-FR" sz="2000" dirty="0" smtClean="0">
                <a:latin typeface="Avenir Book"/>
                <a:cs typeface="Avenir Book"/>
              </a:rPr>
              <a:t>au contact de la terre et de la mer, </a:t>
            </a:r>
          </a:p>
          <a:p>
            <a:r>
              <a:rPr lang="fr-FR" sz="2000" dirty="0">
                <a:latin typeface="Avenir Book"/>
                <a:cs typeface="Avenir Book"/>
              </a:rPr>
              <a:t>p</a:t>
            </a:r>
            <a:r>
              <a:rPr lang="fr-FR" sz="2000" dirty="0" smtClean="0">
                <a:latin typeface="Avenir Book"/>
                <a:cs typeface="Avenir Book"/>
              </a:rPr>
              <a:t>résentent </a:t>
            </a:r>
            <a:r>
              <a:rPr lang="fr-FR" sz="2000" b="1" dirty="0" smtClean="0">
                <a:solidFill>
                  <a:schemeClr val="tx2">
                    <a:lumMod val="60000"/>
                    <a:lumOff val="40000"/>
                  </a:schemeClr>
                </a:solidFill>
                <a:latin typeface="Avenir Book"/>
                <a:cs typeface="Avenir Book"/>
              </a:rPr>
              <a:t>une grande variété de </a:t>
            </a:r>
            <a:r>
              <a:rPr lang="fr-FR" sz="2000" b="1" dirty="0" smtClean="0">
                <a:solidFill>
                  <a:schemeClr val="tx2">
                    <a:lumMod val="60000"/>
                    <a:lumOff val="40000"/>
                  </a:schemeClr>
                </a:solidFill>
                <a:latin typeface="Avenir Book"/>
                <a:cs typeface="Avenir Book"/>
              </a:rPr>
              <a:t>côtes</a:t>
            </a:r>
            <a:r>
              <a:rPr lang="fr-FR" sz="2000" dirty="0" smtClean="0"/>
              <a:t>.</a:t>
            </a:r>
            <a:endParaRPr lang="fr-FR" sz="2000" dirty="0"/>
          </a:p>
        </p:txBody>
      </p:sp>
      <p:sp>
        <p:nvSpPr>
          <p:cNvPr id="5" name="Forme libre 4"/>
          <p:cNvSpPr/>
          <p:nvPr/>
        </p:nvSpPr>
        <p:spPr>
          <a:xfrm>
            <a:off x="2699792" y="1772816"/>
            <a:ext cx="2880360" cy="4086592"/>
          </a:xfrm>
          <a:custGeom>
            <a:avLst/>
            <a:gdLst>
              <a:gd name="connsiteX0" fmla="*/ 2880360 w 2880360"/>
              <a:gd name="connsiteY0" fmla="*/ 0 h 4086592"/>
              <a:gd name="connsiteX1" fmla="*/ 2727960 w 2880360"/>
              <a:gd name="connsiteY1" fmla="*/ 15240 h 4086592"/>
              <a:gd name="connsiteX2" fmla="*/ 2590800 w 2880360"/>
              <a:gd name="connsiteY2" fmla="*/ 30480 h 4086592"/>
              <a:gd name="connsiteX3" fmla="*/ 2545080 w 2880360"/>
              <a:gd name="connsiteY3" fmla="*/ 60960 h 4086592"/>
              <a:gd name="connsiteX4" fmla="*/ 2529840 w 2880360"/>
              <a:gd name="connsiteY4" fmla="*/ 106680 h 4086592"/>
              <a:gd name="connsiteX5" fmla="*/ 2514600 w 2880360"/>
              <a:gd name="connsiteY5" fmla="*/ 274320 h 4086592"/>
              <a:gd name="connsiteX6" fmla="*/ 2484120 w 2880360"/>
              <a:gd name="connsiteY6" fmla="*/ 396240 h 4086592"/>
              <a:gd name="connsiteX7" fmla="*/ 2407920 w 2880360"/>
              <a:gd name="connsiteY7" fmla="*/ 548640 h 4086592"/>
              <a:gd name="connsiteX8" fmla="*/ 2286000 w 2880360"/>
              <a:gd name="connsiteY8" fmla="*/ 579120 h 4086592"/>
              <a:gd name="connsiteX9" fmla="*/ 2194560 w 2880360"/>
              <a:gd name="connsiteY9" fmla="*/ 609600 h 4086592"/>
              <a:gd name="connsiteX10" fmla="*/ 2103120 w 2880360"/>
              <a:gd name="connsiteY10" fmla="*/ 640080 h 4086592"/>
              <a:gd name="connsiteX11" fmla="*/ 2057400 w 2880360"/>
              <a:gd name="connsiteY11" fmla="*/ 655320 h 4086592"/>
              <a:gd name="connsiteX12" fmla="*/ 2011680 w 2880360"/>
              <a:gd name="connsiteY12" fmla="*/ 670560 h 4086592"/>
              <a:gd name="connsiteX13" fmla="*/ 1965960 w 2880360"/>
              <a:gd name="connsiteY13" fmla="*/ 701040 h 4086592"/>
              <a:gd name="connsiteX14" fmla="*/ 1950720 w 2880360"/>
              <a:gd name="connsiteY14" fmla="*/ 746760 h 4086592"/>
              <a:gd name="connsiteX15" fmla="*/ 1920240 w 2880360"/>
              <a:gd name="connsiteY15" fmla="*/ 792480 h 4086592"/>
              <a:gd name="connsiteX16" fmla="*/ 1935480 w 2880360"/>
              <a:gd name="connsiteY16" fmla="*/ 838200 h 4086592"/>
              <a:gd name="connsiteX17" fmla="*/ 1905000 w 2880360"/>
              <a:gd name="connsiteY17" fmla="*/ 883920 h 4086592"/>
              <a:gd name="connsiteX18" fmla="*/ 1706880 w 2880360"/>
              <a:gd name="connsiteY18" fmla="*/ 853440 h 4086592"/>
              <a:gd name="connsiteX19" fmla="*/ 1508760 w 2880360"/>
              <a:gd name="connsiteY19" fmla="*/ 868680 h 4086592"/>
              <a:gd name="connsiteX20" fmla="*/ 1417320 w 2880360"/>
              <a:gd name="connsiteY20" fmla="*/ 883920 h 4086592"/>
              <a:gd name="connsiteX21" fmla="*/ 1402080 w 2880360"/>
              <a:gd name="connsiteY21" fmla="*/ 838200 h 4086592"/>
              <a:gd name="connsiteX22" fmla="*/ 1371600 w 2880360"/>
              <a:gd name="connsiteY22" fmla="*/ 701040 h 4086592"/>
              <a:gd name="connsiteX23" fmla="*/ 1280160 w 2880360"/>
              <a:gd name="connsiteY23" fmla="*/ 731520 h 4086592"/>
              <a:gd name="connsiteX24" fmla="*/ 1188720 w 2880360"/>
              <a:gd name="connsiteY24" fmla="*/ 777240 h 4086592"/>
              <a:gd name="connsiteX25" fmla="*/ 1143000 w 2880360"/>
              <a:gd name="connsiteY25" fmla="*/ 762000 h 4086592"/>
              <a:gd name="connsiteX26" fmla="*/ 1173480 w 2880360"/>
              <a:gd name="connsiteY26" fmla="*/ 807720 h 4086592"/>
              <a:gd name="connsiteX27" fmla="*/ 1203960 w 2880360"/>
              <a:gd name="connsiteY27" fmla="*/ 899160 h 4086592"/>
              <a:gd name="connsiteX28" fmla="*/ 1219200 w 2880360"/>
              <a:gd name="connsiteY28" fmla="*/ 944880 h 4086592"/>
              <a:gd name="connsiteX29" fmla="*/ 1234440 w 2880360"/>
              <a:gd name="connsiteY29" fmla="*/ 990600 h 4086592"/>
              <a:gd name="connsiteX30" fmla="*/ 1249680 w 2880360"/>
              <a:gd name="connsiteY30" fmla="*/ 1203960 h 4086592"/>
              <a:gd name="connsiteX31" fmla="*/ 1234440 w 2880360"/>
              <a:gd name="connsiteY31" fmla="*/ 1295400 h 4086592"/>
              <a:gd name="connsiteX32" fmla="*/ 1188720 w 2880360"/>
              <a:gd name="connsiteY32" fmla="*/ 1264920 h 4086592"/>
              <a:gd name="connsiteX33" fmla="*/ 1066800 w 2880360"/>
              <a:gd name="connsiteY33" fmla="*/ 1295400 h 4086592"/>
              <a:gd name="connsiteX34" fmla="*/ 1021080 w 2880360"/>
              <a:gd name="connsiteY34" fmla="*/ 1325880 h 4086592"/>
              <a:gd name="connsiteX35" fmla="*/ 914400 w 2880360"/>
              <a:gd name="connsiteY35" fmla="*/ 1310640 h 4086592"/>
              <a:gd name="connsiteX36" fmla="*/ 777240 w 2880360"/>
              <a:gd name="connsiteY36" fmla="*/ 1295400 h 4086592"/>
              <a:gd name="connsiteX37" fmla="*/ 731520 w 2880360"/>
              <a:gd name="connsiteY37" fmla="*/ 1249680 h 4086592"/>
              <a:gd name="connsiteX38" fmla="*/ 518160 w 2880360"/>
              <a:gd name="connsiteY38" fmla="*/ 1203960 h 4086592"/>
              <a:gd name="connsiteX39" fmla="*/ 396240 w 2880360"/>
              <a:gd name="connsiteY39" fmla="*/ 1219200 h 4086592"/>
              <a:gd name="connsiteX40" fmla="*/ 350520 w 2880360"/>
              <a:gd name="connsiteY40" fmla="*/ 1234440 h 4086592"/>
              <a:gd name="connsiteX41" fmla="*/ 320040 w 2880360"/>
              <a:gd name="connsiteY41" fmla="*/ 1280160 h 4086592"/>
              <a:gd name="connsiteX42" fmla="*/ 243840 w 2880360"/>
              <a:gd name="connsiteY42" fmla="*/ 1295400 h 4086592"/>
              <a:gd name="connsiteX43" fmla="*/ 137160 w 2880360"/>
              <a:gd name="connsiteY43" fmla="*/ 1310640 h 4086592"/>
              <a:gd name="connsiteX44" fmla="*/ 91440 w 2880360"/>
              <a:gd name="connsiteY44" fmla="*/ 1325880 h 4086592"/>
              <a:gd name="connsiteX45" fmla="*/ 15240 w 2880360"/>
              <a:gd name="connsiteY45" fmla="*/ 1341120 h 4086592"/>
              <a:gd name="connsiteX46" fmla="*/ 0 w 2880360"/>
              <a:gd name="connsiteY46" fmla="*/ 1386840 h 4086592"/>
              <a:gd name="connsiteX47" fmla="*/ 91440 w 2880360"/>
              <a:gd name="connsiteY47" fmla="*/ 1417320 h 4086592"/>
              <a:gd name="connsiteX48" fmla="*/ 60960 w 2880360"/>
              <a:gd name="connsiteY48" fmla="*/ 1508760 h 4086592"/>
              <a:gd name="connsiteX49" fmla="*/ 45720 w 2880360"/>
              <a:gd name="connsiteY49" fmla="*/ 1554480 h 4086592"/>
              <a:gd name="connsiteX50" fmla="*/ 137160 w 2880360"/>
              <a:gd name="connsiteY50" fmla="*/ 1615440 h 4086592"/>
              <a:gd name="connsiteX51" fmla="*/ 167640 w 2880360"/>
              <a:gd name="connsiteY51" fmla="*/ 1706880 h 4086592"/>
              <a:gd name="connsiteX52" fmla="*/ 213360 w 2880360"/>
              <a:gd name="connsiteY52" fmla="*/ 1737360 h 4086592"/>
              <a:gd name="connsiteX53" fmla="*/ 274320 w 2880360"/>
              <a:gd name="connsiteY53" fmla="*/ 1752600 h 4086592"/>
              <a:gd name="connsiteX54" fmla="*/ 320040 w 2880360"/>
              <a:gd name="connsiteY54" fmla="*/ 1767840 h 4086592"/>
              <a:gd name="connsiteX55" fmla="*/ 579120 w 2880360"/>
              <a:gd name="connsiteY55" fmla="*/ 1798320 h 4086592"/>
              <a:gd name="connsiteX56" fmla="*/ 685800 w 2880360"/>
              <a:gd name="connsiteY56" fmla="*/ 1828800 h 4086592"/>
              <a:gd name="connsiteX57" fmla="*/ 731520 w 2880360"/>
              <a:gd name="connsiteY57" fmla="*/ 1859280 h 4086592"/>
              <a:gd name="connsiteX58" fmla="*/ 777240 w 2880360"/>
              <a:gd name="connsiteY58" fmla="*/ 1874520 h 4086592"/>
              <a:gd name="connsiteX59" fmla="*/ 822960 w 2880360"/>
              <a:gd name="connsiteY59" fmla="*/ 1905000 h 4086592"/>
              <a:gd name="connsiteX60" fmla="*/ 868680 w 2880360"/>
              <a:gd name="connsiteY60" fmla="*/ 1920240 h 4086592"/>
              <a:gd name="connsiteX61" fmla="*/ 960120 w 2880360"/>
              <a:gd name="connsiteY61" fmla="*/ 1965960 h 4086592"/>
              <a:gd name="connsiteX62" fmla="*/ 990600 w 2880360"/>
              <a:gd name="connsiteY62" fmla="*/ 2011680 h 4086592"/>
              <a:gd name="connsiteX63" fmla="*/ 1021080 w 2880360"/>
              <a:gd name="connsiteY63" fmla="*/ 2103120 h 4086592"/>
              <a:gd name="connsiteX64" fmla="*/ 1066800 w 2880360"/>
              <a:gd name="connsiteY64" fmla="*/ 2316480 h 4086592"/>
              <a:gd name="connsiteX65" fmla="*/ 1112520 w 2880360"/>
              <a:gd name="connsiteY65" fmla="*/ 2346960 h 4086592"/>
              <a:gd name="connsiteX66" fmla="*/ 1234440 w 2880360"/>
              <a:gd name="connsiteY66" fmla="*/ 2453640 h 4086592"/>
              <a:gd name="connsiteX67" fmla="*/ 1280160 w 2880360"/>
              <a:gd name="connsiteY67" fmla="*/ 2484120 h 4086592"/>
              <a:gd name="connsiteX68" fmla="*/ 1325880 w 2880360"/>
              <a:gd name="connsiteY68" fmla="*/ 2514600 h 4086592"/>
              <a:gd name="connsiteX69" fmla="*/ 1371600 w 2880360"/>
              <a:gd name="connsiteY69" fmla="*/ 2529840 h 4086592"/>
              <a:gd name="connsiteX70" fmla="*/ 1432560 w 2880360"/>
              <a:gd name="connsiteY70" fmla="*/ 2667000 h 4086592"/>
              <a:gd name="connsiteX71" fmla="*/ 1447800 w 2880360"/>
              <a:gd name="connsiteY71" fmla="*/ 2712720 h 4086592"/>
              <a:gd name="connsiteX72" fmla="*/ 1463040 w 2880360"/>
              <a:gd name="connsiteY72" fmla="*/ 2758440 h 4086592"/>
              <a:gd name="connsiteX73" fmla="*/ 1417320 w 2880360"/>
              <a:gd name="connsiteY73" fmla="*/ 2895600 h 4086592"/>
              <a:gd name="connsiteX74" fmla="*/ 1447800 w 2880360"/>
              <a:gd name="connsiteY74" fmla="*/ 2941320 h 4086592"/>
              <a:gd name="connsiteX75" fmla="*/ 1463040 w 2880360"/>
              <a:gd name="connsiteY75" fmla="*/ 2987040 h 4086592"/>
              <a:gd name="connsiteX76" fmla="*/ 1447800 w 2880360"/>
              <a:gd name="connsiteY76" fmla="*/ 3093720 h 4086592"/>
              <a:gd name="connsiteX77" fmla="*/ 1432560 w 2880360"/>
              <a:gd name="connsiteY77" fmla="*/ 3169920 h 4086592"/>
              <a:gd name="connsiteX78" fmla="*/ 1417320 w 2880360"/>
              <a:gd name="connsiteY78" fmla="*/ 3444240 h 4086592"/>
              <a:gd name="connsiteX79" fmla="*/ 1371600 w 2880360"/>
              <a:gd name="connsiteY79" fmla="*/ 3535680 h 4086592"/>
              <a:gd name="connsiteX80" fmla="*/ 1325880 w 2880360"/>
              <a:gd name="connsiteY80" fmla="*/ 3688080 h 4086592"/>
              <a:gd name="connsiteX81" fmla="*/ 1310640 w 2880360"/>
              <a:gd name="connsiteY81" fmla="*/ 3733800 h 4086592"/>
              <a:gd name="connsiteX82" fmla="*/ 1295400 w 2880360"/>
              <a:gd name="connsiteY82" fmla="*/ 3840480 h 4086592"/>
              <a:gd name="connsiteX83" fmla="*/ 1264920 w 2880360"/>
              <a:gd name="connsiteY83" fmla="*/ 3947160 h 4086592"/>
              <a:gd name="connsiteX84" fmla="*/ 1249680 w 2880360"/>
              <a:gd name="connsiteY84" fmla="*/ 4008120 h 4086592"/>
              <a:gd name="connsiteX85" fmla="*/ 1188720 w 2880360"/>
              <a:gd name="connsiteY85" fmla="*/ 4084320 h 4086592"/>
              <a:gd name="connsiteX86" fmla="*/ 1173480 w 2880360"/>
              <a:gd name="connsiteY86" fmla="*/ 4084320 h 408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880360" h="4086592">
                <a:moveTo>
                  <a:pt x="2880360" y="0"/>
                </a:moveTo>
                <a:cubicBezTo>
                  <a:pt x="2791114" y="59497"/>
                  <a:pt x="2879518" y="15240"/>
                  <a:pt x="2727960" y="15240"/>
                </a:cubicBezTo>
                <a:cubicBezTo>
                  <a:pt x="2681959" y="15240"/>
                  <a:pt x="2636520" y="25400"/>
                  <a:pt x="2590800" y="30480"/>
                </a:cubicBezTo>
                <a:cubicBezTo>
                  <a:pt x="2575560" y="40640"/>
                  <a:pt x="2556522" y="46657"/>
                  <a:pt x="2545080" y="60960"/>
                </a:cubicBezTo>
                <a:cubicBezTo>
                  <a:pt x="2535045" y="73504"/>
                  <a:pt x="2532112" y="90777"/>
                  <a:pt x="2529840" y="106680"/>
                </a:cubicBezTo>
                <a:cubicBezTo>
                  <a:pt x="2521905" y="162226"/>
                  <a:pt x="2523351" y="218896"/>
                  <a:pt x="2514600" y="274320"/>
                </a:cubicBezTo>
                <a:cubicBezTo>
                  <a:pt x="2508067" y="315698"/>
                  <a:pt x="2494280" y="355600"/>
                  <a:pt x="2484120" y="396240"/>
                </a:cubicBezTo>
                <a:cubicBezTo>
                  <a:pt x="2473199" y="439923"/>
                  <a:pt x="2457405" y="532145"/>
                  <a:pt x="2407920" y="548640"/>
                </a:cubicBezTo>
                <a:cubicBezTo>
                  <a:pt x="2269194" y="594882"/>
                  <a:pt x="2488295" y="523949"/>
                  <a:pt x="2286000" y="579120"/>
                </a:cubicBezTo>
                <a:cubicBezTo>
                  <a:pt x="2255003" y="587574"/>
                  <a:pt x="2225040" y="599440"/>
                  <a:pt x="2194560" y="609600"/>
                </a:cubicBezTo>
                <a:lnTo>
                  <a:pt x="2103120" y="640080"/>
                </a:lnTo>
                <a:lnTo>
                  <a:pt x="2057400" y="655320"/>
                </a:lnTo>
                <a:cubicBezTo>
                  <a:pt x="2042160" y="660400"/>
                  <a:pt x="2025046" y="661649"/>
                  <a:pt x="2011680" y="670560"/>
                </a:cubicBezTo>
                <a:lnTo>
                  <a:pt x="1965960" y="701040"/>
                </a:lnTo>
                <a:cubicBezTo>
                  <a:pt x="1960880" y="716280"/>
                  <a:pt x="1957904" y="732392"/>
                  <a:pt x="1950720" y="746760"/>
                </a:cubicBezTo>
                <a:cubicBezTo>
                  <a:pt x="1942529" y="763143"/>
                  <a:pt x="1923251" y="774413"/>
                  <a:pt x="1920240" y="792480"/>
                </a:cubicBezTo>
                <a:cubicBezTo>
                  <a:pt x="1917599" y="808326"/>
                  <a:pt x="1930400" y="822960"/>
                  <a:pt x="1935480" y="838200"/>
                </a:cubicBezTo>
                <a:cubicBezTo>
                  <a:pt x="1925320" y="853440"/>
                  <a:pt x="1923021" y="880643"/>
                  <a:pt x="1905000" y="883920"/>
                </a:cubicBezTo>
                <a:cubicBezTo>
                  <a:pt x="1854189" y="893158"/>
                  <a:pt x="1763673" y="867638"/>
                  <a:pt x="1706880" y="853440"/>
                </a:cubicBezTo>
                <a:cubicBezTo>
                  <a:pt x="1640840" y="858520"/>
                  <a:pt x="1574631" y="861746"/>
                  <a:pt x="1508760" y="868680"/>
                </a:cubicBezTo>
                <a:cubicBezTo>
                  <a:pt x="1478029" y="871915"/>
                  <a:pt x="1447032" y="892409"/>
                  <a:pt x="1417320" y="883920"/>
                </a:cubicBezTo>
                <a:cubicBezTo>
                  <a:pt x="1401874" y="879507"/>
                  <a:pt x="1406493" y="853646"/>
                  <a:pt x="1402080" y="838200"/>
                </a:cubicBezTo>
                <a:cubicBezTo>
                  <a:pt x="1387732" y="787981"/>
                  <a:pt x="1382076" y="753418"/>
                  <a:pt x="1371600" y="701040"/>
                </a:cubicBezTo>
                <a:cubicBezTo>
                  <a:pt x="1341120" y="711200"/>
                  <a:pt x="1306893" y="713698"/>
                  <a:pt x="1280160" y="731520"/>
                </a:cubicBezTo>
                <a:cubicBezTo>
                  <a:pt x="1221074" y="770911"/>
                  <a:pt x="1251816" y="756208"/>
                  <a:pt x="1188720" y="777240"/>
                </a:cubicBezTo>
                <a:cubicBezTo>
                  <a:pt x="1173480" y="772160"/>
                  <a:pt x="1150184" y="747632"/>
                  <a:pt x="1143000" y="762000"/>
                </a:cubicBezTo>
                <a:cubicBezTo>
                  <a:pt x="1134809" y="778383"/>
                  <a:pt x="1166041" y="790982"/>
                  <a:pt x="1173480" y="807720"/>
                </a:cubicBezTo>
                <a:cubicBezTo>
                  <a:pt x="1186529" y="837080"/>
                  <a:pt x="1193800" y="868680"/>
                  <a:pt x="1203960" y="899160"/>
                </a:cubicBezTo>
                <a:lnTo>
                  <a:pt x="1219200" y="944880"/>
                </a:lnTo>
                <a:lnTo>
                  <a:pt x="1234440" y="990600"/>
                </a:lnTo>
                <a:cubicBezTo>
                  <a:pt x="1239520" y="1061720"/>
                  <a:pt x="1249680" y="1132659"/>
                  <a:pt x="1249680" y="1203960"/>
                </a:cubicBezTo>
                <a:cubicBezTo>
                  <a:pt x="1249680" y="1234860"/>
                  <a:pt x="1256290" y="1273550"/>
                  <a:pt x="1234440" y="1295400"/>
                </a:cubicBezTo>
                <a:cubicBezTo>
                  <a:pt x="1221488" y="1308352"/>
                  <a:pt x="1203960" y="1275080"/>
                  <a:pt x="1188720" y="1264920"/>
                </a:cubicBezTo>
                <a:cubicBezTo>
                  <a:pt x="1159737" y="1270717"/>
                  <a:pt x="1098042" y="1279779"/>
                  <a:pt x="1066800" y="1295400"/>
                </a:cubicBezTo>
                <a:cubicBezTo>
                  <a:pt x="1050417" y="1303591"/>
                  <a:pt x="1036320" y="1315720"/>
                  <a:pt x="1021080" y="1325880"/>
                </a:cubicBezTo>
                <a:lnTo>
                  <a:pt x="914400" y="1310640"/>
                </a:lnTo>
                <a:cubicBezTo>
                  <a:pt x="868754" y="1304934"/>
                  <a:pt x="820881" y="1309947"/>
                  <a:pt x="777240" y="1295400"/>
                </a:cubicBezTo>
                <a:cubicBezTo>
                  <a:pt x="756793" y="1288584"/>
                  <a:pt x="749797" y="1261103"/>
                  <a:pt x="731520" y="1249680"/>
                </a:cubicBezTo>
                <a:cubicBezTo>
                  <a:pt x="664673" y="1207900"/>
                  <a:pt x="594962" y="1212494"/>
                  <a:pt x="518160" y="1203960"/>
                </a:cubicBezTo>
                <a:cubicBezTo>
                  <a:pt x="477520" y="1209040"/>
                  <a:pt x="436536" y="1211874"/>
                  <a:pt x="396240" y="1219200"/>
                </a:cubicBezTo>
                <a:cubicBezTo>
                  <a:pt x="380435" y="1222074"/>
                  <a:pt x="363064" y="1224405"/>
                  <a:pt x="350520" y="1234440"/>
                </a:cubicBezTo>
                <a:cubicBezTo>
                  <a:pt x="336217" y="1245882"/>
                  <a:pt x="335943" y="1271073"/>
                  <a:pt x="320040" y="1280160"/>
                </a:cubicBezTo>
                <a:cubicBezTo>
                  <a:pt x="297550" y="1293011"/>
                  <a:pt x="269391" y="1291142"/>
                  <a:pt x="243840" y="1295400"/>
                </a:cubicBezTo>
                <a:cubicBezTo>
                  <a:pt x="208408" y="1301305"/>
                  <a:pt x="172720" y="1305560"/>
                  <a:pt x="137160" y="1310640"/>
                </a:cubicBezTo>
                <a:cubicBezTo>
                  <a:pt x="121920" y="1315720"/>
                  <a:pt x="107025" y="1321984"/>
                  <a:pt x="91440" y="1325880"/>
                </a:cubicBezTo>
                <a:cubicBezTo>
                  <a:pt x="66310" y="1332162"/>
                  <a:pt x="36793" y="1326752"/>
                  <a:pt x="15240" y="1341120"/>
                </a:cubicBezTo>
                <a:cubicBezTo>
                  <a:pt x="1874" y="1350031"/>
                  <a:pt x="5080" y="1371600"/>
                  <a:pt x="0" y="1386840"/>
                </a:cubicBezTo>
                <a:cubicBezTo>
                  <a:pt x="30480" y="1397000"/>
                  <a:pt x="101600" y="1386840"/>
                  <a:pt x="91440" y="1417320"/>
                </a:cubicBezTo>
                <a:lnTo>
                  <a:pt x="60960" y="1508760"/>
                </a:lnTo>
                <a:lnTo>
                  <a:pt x="45720" y="1554480"/>
                </a:lnTo>
                <a:cubicBezTo>
                  <a:pt x="91962" y="1693206"/>
                  <a:pt x="8427" y="1486707"/>
                  <a:pt x="137160" y="1615440"/>
                </a:cubicBezTo>
                <a:cubicBezTo>
                  <a:pt x="159878" y="1638158"/>
                  <a:pt x="140907" y="1689058"/>
                  <a:pt x="167640" y="1706880"/>
                </a:cubicBezTo>
                <a:cubicBezTo>
                  <a:pt x="182880" y="1717040"/>
                  <a:pt x="196525" y="1730145"/>
                  <a:pt x="213360" y="1737360"/>
                </a:cubicBezTo>
                <a:cubicBezTo>
                  <a:pt x="232612" y="1745611"/>
                  <a:pt x="254181" y="1746846"/>
                  <a:pt x="274320" y="1752600"/>
                </a:cubicBezTo>
                <a:cubicBezTo>
                  <a:pt x="289766" y="1757013"/>
                  <a:pt x="304358" y="1764355"/>
                  <a:pt x="320040" y="1767840"/>
                </a:cubicBezTo>
                <a:cubicBezTo>
                  <a:pt x="404725" y="1786659"/>
                  <a:pt x="493474" y="1790534"/>
                  <a:pt x="579120" y="1798320"/>
                </a:cubicBezTo>
                <a:cubicBezTo>
                  <a:pt x="598652" y="1803203"/>
                  <a:pt x="663936" y="1817868"/>
                  <a:pt x="685800" y="1828800"/>
                </a:cubicBezTo>
                <a:cubicBezTo>
                  <a:pt x="702183" y="1836991"/>
                  <a:pt x="715137" y="1851089"/>
                  <a:pt x="731520" y="1859280"/>
                </a:cubicBezTo>
                <a:cubicBezTo>
                  <a:pt x="745888" y="1866464"/>
                  <a:pt x="762872" y="1867336"/>
                  <a:pt x="777240" y="1874520"/>
                </a:cubicBezTo>
                <a:cubicBezTo>
                  <a:pt x="793623" y="1882711"/>
                  <a:pt x="806577" y="1896809"/>
                  <a:pt x="822960" y="1905000"/>
                </a:cubicBezTo>
                <a:cubicBezTo>
                  <a:pt x="837328" y="1912184"/>
                  <a:pt x="854312" y="1913056"/>
                  <a:pt x="868680" y="1920240"/>
                </a:cubicBezTo>
                <a:cubicBezTo>
                  <a:pt x="986853" y="1979326"/>
                  <a:pt x="845202" y="1927654"/>
                  <a:pt x="960120" y="1965960"/>
                </a:cubicBezTo>
                <a:cubicBezTo>
                  <a:pt x="970280" y="1981200"/>
                  <a:pt x="983161" y="1994942"/>
                  <a:pt x="990600" y="2011680"/>
                </a:cubicBezTo>
                <a:cubicBezTo>
                  <a:pt x="1003649" y="2041040"/>
                  <a:pt x="1021080" y="2103120"/>
                  <a:pt x="1021080" y="2103120"/>
                </a:cubicBezTo>
                <a:cubicBezTo>
                  <a:pt x="1022689" y="2115993"/>
                  <a:pt x="1037188" y="2296738"/>
                  <a:pt x="1066800" y="2316480"/>
                </a:cubicBezTo>
                <a:lnTo>
                  <a:pt x="1112520" y="2346960"/>
                </a:lnTo>
                <a:cubicBezTo>
                  <a:pt x="1163320" y="2423160"/>
                  <a:pt x="1127760" y="2382520"/>
                  <a:pt x="1234440" y="2453640"/>
                </a:cubicBezTo>
                <a:lnTo>
                  <a:pt x="1280160" y="2484120"/>
                </a:lnTo>
                <a:cubicBezTo>
                  <a:pt x="1295400" y="2494280"/>
                  <a:pt x="1308504" y="2508808"/>
                  <a:pt x="1325880" y="2514600"/>
                </a:cubicBezTo>
                <a:lnTo>
                  <a:pt x="1371600" y="2529840"/>
                </a:lnTo>
                <a:cubicBezTo>
                  <a:pt x="1419902" y="2602293"/>
                  <a:pt x="1396288" y="2558184"/>
                  <a:pt x="1432560" y="2667000"/>
                </a:cubicBezTo>
                <a:lnTo>
                  <a:pt x="1447800" y="2712720"/>
                </a:lnTo>
                <a:lnTo>
                  <a:pt x="1463040" y="2758440"/>
                </a:lnTo>
                <a:cubicBezTo>
                  <a:pt x="1410646" y="2837031"/>
                  <a:pt x="1382832" y="2826624"/>
                  <a:pt x="1417320" y="2895600"/>
                </a:cubicBezTo>
                <a:cubicBezTo>
                  <a:pt x="1425511" y="2911983"/>
                  <a:pt x="1439609" y="2924937"/>
                  <a:pt x="1447800" y="2941320"/>
                </a:cubicBezTo>
                <a:cubicBezTo>
                  <a:pt x="1454984" y="2955688"/>
                  <a:pt x="1457960" y="2971800"/>
                  <a:pt x="1463040" y="2987040"/>
                </a:cubicBezTo>
                <a:cubicBezTo>
                  <a:pt x="1457960" y="3022600"/>
                  <a:pt x="1453705" y="3058288"/>
                  <a:pt x="1447800" y="3093720"/>
                </a:cubicBezTo>
                <a:cubicBezTo>
                  <a:pt x="1443542" y="3119271"/>
                  <a:pt x="1434804" y="3144114"/>
                  <a:pt x="1432560" y="3169920"/>
                </a:cubicBezTo>
                <a:cubicBezTo>
                  <a:pt x="1424626" y="3261157"/>
                  <a:pt x="1426003" y="3353072"/>
                  <a:pt x="1417320" y="3444240"/>
                </a:cubicBezTo>
                <a:cubicBezTo>
                  <a:pt x="1412267" y="3497294"/>
                  <a:pt x="1392772" y="3488044"/>
                  <a:pt x="1371600" y="3535680"/>
                </a:cubicBezTo>
                <a:cubicBezTo>
                  <a:pt x="1342627" y="3600870"/>
                  <a:pt x="1343612" y="3626017"/>
                  <a:pt x="1325880" y="3688080"/>
                </a:cubicBezTo>
                <a:cubicBezTo>
                  <a:pt x="1321467" y="3703526"/>
                  <a:pt x="1315720" y="3718560"/>
                  <a:pt x="1310640" y="3733800"/>
                </a:cubicBezTo>
                <a:cubicBezTo>
                  <a:pt x="1305560" y="3769360"/>
                  <a:pt x="1301826" y="3805138"/>
                  <a:pt x="1295400" y="3840480"/>
                </a:cubicBezTo>
                <a:cubicBezTo>
                  <a:pt x="1283489" y="3905989"/>
                  <a:pt x="1281242" y="3890034"/>
                  <a:pt x="1264920" y="3947160"/>
                </a:cubicBezTo>
                <a:cubicBezTo>
                  <a:pt x="1259166" y="3967299"/>
                  <a:pt x="1255434" y="3987981"/>
                  <a:pt x="1249680" y="4008120"/>
                </a:cubicBezTo>
                <a:cubicBezTo>
                  <a:pt x="1235032" y="4059387"/>
                  <a:pt x="1240527" y="4058416"/>
                  <a:pt x="1188720" y="4084320"/>
                </a:cubicBezTo>
                <a:cubicBezTo>
                  <a:pt x="1184176" y="4086592"/>
                  <a:pt x="1178560" y="4084320"/>
                  <a:pt x="1173480" y="408432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 name="Forme libre 5"/>
          <p:cNvSpPr/>
          <p:nvPr/>
        </p:nvSpPr>
        <p:spPr>
          <a:xfrm>
            <a:off x="5702225" y="5608320"/>
            <a:ext cx="1841575" cy="759535"/>
          </a:xfrm>
          <a:custGeom>
            <a:avLst/>
            <a:gdLst>
              <a:gd name="connsiteX0" fmla="*/ 1841575 w 1841575"/>
              <a:gd name="connsiteY0" fmla="*/ 0 h 759535"/>
              <a:gd name="connsiteX1" fmla="*/ 1750135 w 1841575"/>
              <a:gd name="connsiteY1" fmla="*/ 76200 h 759535"/>
              <a:gd name="connsiteX2" fmla="*/ 1719655 w 1841575"/>
              <a:gd name="connsiteY2" fmla="*/ 121920 h 759535"/>
              <a:gd name="connsiteX3" fmla="*/ 1673935 w 1841575"/>
              <a:gd name="connsiteY3" fmla="*/ 137160 h 759535"/>
              <a:gd name="connsiteX4" fmla="*/ 1628215 w 1841575"/>
              <a:gd name="connsiteY4" fmla="*/ 182880 h 759535"/>
              <a:gd name="connsiteX5" fmla="*/ 1597735 w 1841575"/>
              <a:gd name="connsiteY5" fmla="*/ 228600 h 759535"/>
              <a:gd name="connsiteX6" fmla="*/ 1506295 w 1841575"/>
              <a:gd name="connsiteY6" fmla="*/ 304800 h 759535"/>
              <a:gd name="connsiteX7" fmla="*/ 1475815 w 1841575"/>
              <a:gd name="connsiteY7" fmla="*/ 350520 h 759535"/>
              <a:gd name="connsiteX8" fmla="*/ 1384375 w 1841575"/>
              <a:gd name="connsiteY8" fmla="*/ 381000 h 759535"/>
              <a:gd name="connsiteX9" fmla="*/ 1338655 w 1841575"/>
              <a:gd name="connsiteY9" fmla="*/ 396240 h 759535"/>
              <a:gd name="connsiteX10" fmla="*/ 1110055 w 1841575"/>
              <a:gd name="connsiteY10" fmla="*/ 381000 h 759535"/>
              <a:gd name="connsiteX11" fmla="*/ 1064335 w 1841575"/>
              <a:gd name="connsiteY11" fmla="*/ 350520 h 759535"/>
              <a:gd name="connsiteX12" fmla="*/ 1018615 w 1841575"/>
              <a:gd name="connsiteY12" fmla="*/ 335280 h 759535"/>
              <a:gd name="connsiteX13" fmla="*/ 972895 w 1841575"/>
              <a:gd name="connsiteY13" fmla="*/ 304800 h 759535"/>
              <a:gd name="connsiteX14" fmla="*/ 881455 w 1841575"/>
              <a:gd name="connsiteY14" fmla="*/ 274320 h 759535"/>
              <a:gd name="connsiteX15" fmla="*/ 835735 w 1841575"/>
              <a:gd name="connsiteY15" fmla="*/ 243840 h 759535"/>
              <a:gd name="connsiteX16" fmla="*/ 744295 w 1841575"/>
              <a:gd name="connsiteY16" fmla="*/ 213360 h 759535"/>
              <a:gd name="connsiteX17" fmla="*/ 698575 w 1841575"/>
              <a:gd name="connsiteY17" fmla="*/ 182880 h 759535"/>
              <a:gd name="connsiteX18" fmla="*/ 607135 w 1841575"/>
              <a:gd name="connsiteY18" fmla="*/ 152400 h 759535"/>
              <a:gd name="connsiteX19" fmla="*/ 561415 w 1841575"/>
              <a:gd name="connsiteY19" fmla="*/ 137160 h 759535"/>
              <a:gd name="connsiteX20" fmla="*/ 424255 w 1841575"/>
              <a:gd name="connsiteY20" fmla="*/ 152400 h 759535"/>
              <a:gd name="connsiteX21" fmla="*/ 378535 w 1841575"/>
              <a:gd name="connsiteY21" fmla="*/ 167640 h 759535"/>
              <a:gd name="connsiteX22" fmla="*/ 287095 w 1841575"/>
              <a:gd name="connsiteY22" fmla="*/ 228600 h 759535"/>
              <a:gd name="connsiteX23" fmla="*/ 256615 w 1841575"/>
              <a:gd name="connsiteY23" fmla="*/ 274320 h 759535"/>
              <a:gd name="connsiteX24" fmla="*/ 119455 w 1841575"/>
              <a:gd name="connsiteY24" fmla="*/ 350520 h 759535"/>
              <a:gd name="connsiteX25" fmla="*/ 58495 w 1841575"/>
              <a:gd name="connsiteY25" fmla="*/ 441960 h 759535"/>
              <a:gd name="connsiteX26" fmla="*/ 28015 w 1841575"/>
              <a:gd name="connsiteY26" fmla="*/ 533400 h 759535"/>
              <a:gd name="connsiteX27" fmla="*/ 73735 w 1841575"/>
              <a:gd name="connsiteY27" fmla="*/ 685800 h 75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41575" h="759535">
                <a:moveTo>
                  <a:pt x="1841575" y="0"/>
                </a:moveTo>
                <a:cubicBezTo>
                  <a:pt x="1796620" y="29970"/>
                  <a:pt x="1786805" y="32196"/>
                  <a:pt x="1750135" y="76200"/>
                </a:cubicBezTo>
                <a:cubicBezTo>
                  <a:pt x="1738409" y="90271"/>
                  <a:pt x="1733958" y="110478"/>
                  <a:pt x="1719655" y="121920"/>
                </a:cubicBezTo>
                <a:cubicBezTo>
                  <a:pt x="1707111" y="131955"/>
                  <a:pt x="1689175" y="132080"/>
                  <a:pt x="1673935" y="137160"/>
                </a:cubicBezTo>
                <a:cubicBezTo>
                  <a:pt x="1658695" y="152400"/>
                  <a:pt x="1642013" y="166323"/>
                  <a:pt x="1628215" y="182880"/>
                </a:cubicBezTo>
                <a:cubicBezTo>
                  <a:pt x="1616489" y="196951"/>
                  <a:pt x="1610687" y="215648"/>
                  <a:pt x="1597735" y="228600"/>
                </a:cubicBezTo>
                <a:cubicBezTo>
                  <a:pt x="1477855" y="348480"/>
                  <a:pt x="1631129" y="155000"/>
                  <a:pt x="1506295" y="304800"/>
                </a:cubicBezTo>
                <a:cubicBezTo>
                  <a:pt x="1494569" y="318871"/>
                  <a:pt x="1491347" y="340812"/>
                  <a:pt x="1475815" y="350520"/>
                </a:cubicBezTo>
                <a:cubicBezTo>
                  <a:pt x="1448570" y="367548"/>
                  <a:pt x="1414855" y="370840"/>
                  <a:pt x="1384375" y="381000"/>
                </a:cubicBezTo>
                <a:lnTo>
                  <a:pt x="1338655" y="396240"/>
                </a:lnTo>
                <a:cubicBezTo>
                  <a:pt x="1262455" y="391160"/>
                  <a:pt x="1185385" y="393555"/>
                  <a:pt x="1110055" y="381000"/>
                </a:cubicBezTo>
                <a:cubicBezTo>
                  <a:pt x="1091988" y="377989"/>
                  <a:pt x="1080718" y="358711"/>
                  <a:pt x="1064335" y="350520"/>
                </a:cubicBezTo>
                <a:cubicBezTo>
                  <a:pt x="1049967" y="343336"/>
                  <a:pt x="1032983" y="342464"/>
                  <a:pt x="1018615" y="335280"/>
                </a:cubicBezTo>
                <a:cubicBezTo>
                  <a:pt x="1002232" y="327089"/>
                  <a:pt x="989633" y="312239"/>
                  <a:pt x="972895" y="304800"/>
                </a:cubicBezTo>
                <a:cubicBezTo>
                  <a:pt x="943535" y="291751"/>
                  <a:pt x="908188" y="292142"/>
                  <a:pt x="881455" y="274320"/>
                </a:cubicBezTo>
                <a:cubicBezTo>
                  <a:pt x="866215" y="264160"/>
                  <a:pt x="852473" y="251279"/>
                  <a:pt x="835735" y="243840"/>
                </a:cubicBezTo>
                <a:cubicBezTo>
                  <a:pt x="806375" y="230791"/>
                  <a:pt x="771028" y="231182"/>
                  <a:pt x="744295" y="213360"/>
                </a:cubicBezTo>
                <a:cubicBezTo>
                  <a:pt x="729055" y="203200"/>
                  <a:pt x="715313" y="190319"/>
                  <a:pt x="698575" y="182880"/>
                </a:cubicBezTo>
                <a:cubicBezTo>
                  <a:pt x="669215" y="169831"/>
                  <a:pt x="637615" y="162560"/>
                  <a:pt x="607135" y="152400"/>
                </a:cubicBezTo>
                <a:lnTo>
                  <a:pt x="561415" y="137160"/>
                </a:lnTo>
                <a:cubicBezTo>
                  <a:pt x="515695" y="142240"/>
                  <a:pt x="469630" y="144837"/>
                  <a:pt x="424255" y="152400"/>
                </a:cubicBezTo>
                <a:cubicBezTo>
                  <a:pt x="408409" y="155041"/>
                  <a:pt x="391901" y="158729"/>
                  <a:pt x="378535" y="167640"/>
                </a:cubicBezTo>
                <a:cubicBezTo>
                  <a:pt x="264377" y="243746"/>
                  <a:pt x="395806" y="192363"/>
                  <a:pt x="287095" y="228600"/>
                </a:cubicBezTo>
                <a:cubicBezTo>
                  <a:pt x="276935" y="243840"/>
                  <a:pt x="270399" y="262259"/>
                  <a:pt x="256615" y="274320"/>
                </a:cubicBezTo>
                <a:cubicBezTo>
                  <a:pt x="192119" y="330754"/>
                  <a:pt x="182250" y="329588"/>
                  <a:pt x="119455" y="350520"/>
                </a:cubicBezTo>
                <a:cubicBezTo>
                  <a:pt x="99135" y="381000"/>
                  <a:pt x="70079" y="407207"/>
                  <a:pt x="58495" y="441960"/>
                </a:cubicBezTo>
                <a:lnTo>
                  <a:pt x="28015" y="533400"/>
                </a:lnTo>
                <a:cubicBezTo>
                  <a:pt x="44448" y="730599"/>
                  <a:pt x="0" y="759535"/>
                  <a:pt x="73735" y="68580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ZoneTexte 6"/>
          <p:cNvSpPr txBox="1"/>
          <p:nvPr/>
        </p:nvSpPr>
        <p:spPr>
          <a:xfrm>
            <a:off x="3707904" y="1916832"/>
            <a:ext cx="2304256" cy="523220"/>
          </a:xfrm>
          <a:prstGeom prst="rect">
            <a:avLst/>
          </a:prstGeom>
          <a:noFill/>
        </p:spPr>
        <p:txBody>
          <a:bodyPr wrap="square" rtlCol="0">
            <a:spAutoFit/>
          </a:bodyPr>
          <a:lstStyle/>
          <a:p>
            <a:r>
              <a:rPr lang="fr-FR" sz="2800" dirty="0" smtClean="0"/>
              <a:t>Manche </a:t>
            </a:r>
            <a:endParaRPr lang="fr-FR" sz="2800" dirty="0"/>
          </a:p>
        </p:txBody>
      </p:sp>
      <p:sp>
        <p:nvSpPr>
          <p:cNvPr id="8" name="ZoneTexte 7"/>
          <p:cNvSpPr txBox="1"/>
          <p:nvPr/>
        </p:nvSpPr>
        <p:spPr>
          <a:xfrm>
            <a:off x="2267744" y="4221088"/>
            <a:ext cx="1728192" cy="954107"/>
          </a:xfrm>
          <a:prstGeom prst="rect">
            <a:avLst/>
          </a:prstGeom>
          <a:noFill/>
        </p:spPr>
        <p:txBody>
          <a:bodyPr wrap="square" rtlCol="0">
            <a:spAutoFit/>
          </a:bodyPr>
          <a:lstStyle/>
          <a:p>
            <a:pPr algn="ctr"/>
            <a:r>
              <a:rPr lang="fr-FR" sz="2800" dirty="0" smtClean="0"/>
              <a:t>Océan </a:t>
            </a:r>
          </a:p>
          <a:p>
            <a:pPr algn="ctr"/>
            <a:r>
              <a:rPr lang="fr-FR" sz="2800" dirty="0" smtClean="0"/>
              <a:t>Atlantique</a:t>
            </a:r>
            <a:endParaRPr lang="fr-FR" sz="2800" dirty="0"/>
          </a:p>
        </p:txBody>
      </p:sp>
      <p:sp>
        <p:nvSpPr>
          <p:cNvPr id="10" name="ZoneTexte 9"/>
          <p:cNvSpPr txBox="1"/>
          <p:nvPr/>
        </p:nvSpPr>
        <p:spPr>
          <a:xfrm>
            <a:off x="5940152" y="6093296"/>
            <a:ext cx="2592288" cy="523220"/>
          </a:xfrm>
          <a:prstGeom prst="rect">
            <a:avLst/>
          </a:prstGeom>
          <a:noFill/>
        </p:spPr>
        <p:txBody>
          <a:bodyPr wrap="square" rtlCol="0">
            <a:spAutoFit/>
          </a:bodyPr>
          <a:lstStyle/>
          <a:p>
            <a:r>
              <a:rPr lang="fr-FR" sz="2800" dirty="0" smtClean="0"/>
              <a:t>Méditerranée </a:t>
            </a:r>
            <a:endParaRPr lang="fr-FR" sz="28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heckerboard(across)">
                                      <p:cBhvr>
                                        <p:cTn id="18" dur="500"/>
                                        <p:tgtEl>
                                          <p:spTgt spid="8"/>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heckerboard(across)">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008" y="0"/>
            <a:ext cx="5652120" cy="1015663"/>
          </a:xfrm>
          <a:prstGeom prst="rect">
            <a:avLst/>
          </a:prstGeom>
        </p:spPr>
        <p:txBody>
          <a:bodyPr wrap="square">
            <a:spAutoFit/>
          </a:bodyPr>
          <a:lstStyle/>
          <a:p>
            <a:pPr algn="just"/>
            <a:r>
              <a:rPr lang="fr-FR" sz="2000" dirty="0" smtClean="0">
                <a:latin typeface="Avenir Book"/>
                <a:cs typeface="Avenir Book"/>
              </a:rPr>
              <a:t>Les paysages littoraux, </a:t>
            </a:r>
          </a:p>
          <a:p>
            <a:pPr algn="just"/>
            <a:r>
              <a:rPr lang="fr-FR" sz="2000" dirty="0" smtClean="0">
                <a:latin typeface="Avenir Book"/>
                <a:cs typeface="Avenir Book"/>
              </a:rPr>
              <a:t>au contact de la terre et de la mer, </a:t>
            </a:r>
            <a:endParaRPr lang="fr-FR" sz="2000" dirty="0" smtClean="0">
              <a:latin typeface="Avenir Book"/>
              <a:cs typeface="Avenir Book"/>
            </a:endParaRPr>
          </a:p>
          <a:p>
            <a:pPr algn="just"/>
            <a:r>
              <a:rPr lang="fr-FR" sz="2000" dirty="0">
                <a:latin typeface="Avenir Book"/>
                <a:cs typeface="Avenir Book"/>
              </a:rPr>
              <a:t>p</a:t>
            </a:r>
            <a:r>
              <a:rPr lang="fr-FR" sz="2000" dirty="0" smtClean="0">
                <a:latin typeface="Avenir Book"/>
                <a:cs typeface="Avenir Book"/>
              </a:rPr>
              <a:t>résentent </a:t>
            </a:r>
            <a:r>
              <a:rPr lang="fr-FR" sz="2000" b="1" dirty="0" smtClean="0">
                <a:solidFill>
                  <a:srgbClr val="558ED5"/>
                </a:solidFill>
                <a:latin typeface="Avenir Book"/>
                <a:cs typeface="Avenir Book"/>
              </a:rPr>
              <a:t>une </a:t>
            </a:r>
            <a:r>
              <a:rPr lang="fr-FR" sz="2000" b="1" dirty="0">
                <a:solidFill>
                  <a:srgbClr val="558ED5"/>
                </a:solidFill>
                <a:latin typeface="Avenir Book"/>
                <a:cs typeface="Avenir Book"/>
              </a:rPr>
              <a:t>grande variété de côtes</a:t>
            </a:r>
            <a:r>
              <a:rPr lang="fr-FR" sz="2000" b="1" dirty="0">
                <a:latin typeface="Avenir Book"/>
                <a:cs typeface="Avenir Book"/>
              </a:rPr>
              <a:t>.</a:t>
            </a:r>
            <a:endParaRPr lang="fr-FR" sz="2000" b="1" dirty="0">
              <a:latin typeface="Avenir Book"/>
              <a:cs typeface="Avenir Book"/>
            </a:endParaRPr>
          </a:p>
        </p:txBody>
      </p:sp>
      <p:pic>
        <p:nvPicPr>
          <p:cNvPr id="1026" name="Picture 2"/>
          <p:cNvPicPr>
            <a:picLocks noChangeAspect="1" noChangeArrowheads="1"/>
          </p:cNvPicPr>
          <p:nvPr/>
        </p:nvPicPr>
        <p:blipFill>
          <a:blip r:embed="rId3" cstate="print"/>
          <a:srcRect l="5083" t="35449" r="11536" b="9982"/>
          <a:stretch>
            <a:fillRect/>
          </a:stretch>
        </p:blipFill>
        <p:spPr bwMode="auto">
          <a:xfrm rot="10800000">
            <a:off x="1547664" y="1025352"/>
            <a:ext cx="6480720" cy="5832648"/>
          </a:xfrm>
          <a:prstGeom prst="rect">
            <a:avLst/>
          </a:prstGeom>
          <a:noFill/>
          <a:ln w="9525">
            <a:noFill/>
            <a:miter lim="800000"/>
            <a:headEnd/>
            <a:tailEnd/>
          </a:ln>
          <a:effectLst/>
        </p:spPr>
      </p:pic>
      <p:pic>
        <p:nvPicPr>
          <p:cNvPr id="1028" name="Picture 4" descr="http://download.viamichelin.com/images/desti/112395.jpg">
            <a:hlinkClick r:id="rId4"/>
          </p:cNvPr>
          <p:cNvPicPr>
            <a:picLocks noChangeAspect="1" noChangeArrowheads="1"/>
          </p:cNvPicPr>
          <p:nvPr/>
        </p:nvPicPr>
        <p:blipFill>
          <a:blip r:embed="rId5" cstate="print"/>
          <a:srcRect r="3704" b="10899"/>
          <a:stretch>
            <a:fillRect/>
          </a:stretch>
        </p:blipFill>
        <p:spPr bwMode="auto">
          <a:xfrm>
            <a:off x="3563888" y="2636912"/>
            <a:ext cx="1872208" cy="1152128"/>
          </a:xfrm>
          <a:prstGeom prst="rect">
            <a:avLst/>
          </a:prstGeom>
          <a:noFill/>
        </p:spPr>
      </p:pic>
      <p:sp>
        <p:nvSpPr>
          <p:cNvPr id="6" name="ZoneTexte 5"/>
          <p:cNvSpPr txBox="1"/>
          <p:nvPr/>
        </p:nvSpPr>
        <p:spPr>
          <a:xfrm>
            <a:off x="2987824" y="1700808"/>
            <a:ext cx="2304256" cy="523220"/>
          </a:xfrm>
          <a:prstGeom prst="rect">
            <a:avLst/>
          </a:prstGeom>
          <a:noFill/>
        </p:spPr>
        <p:txBody>
          <a:bodyPr wrap="square" rtlCol="0">
            <a:spAutoFit/>
          </a:bodyPr>
          <a:lstStyle/>
          <a:p>
            <a:r>
              <a:rPr lang="fr-FR" sz="2800" dirty="0" smtClean="0"/>
              <a:t>Manche </a:t>
            </a:r>
            <a:endParaRPr lang="fr-FR" sz="2800" dirty="0"/>
          </a:p>
        </p:txBody>
      </p:sp>
      <p:sp>
        <p:nvSpPr>
          <p:cNvPr id="7" name="ZoneTexte 6"/>
          <p:cNvSpPr txBox="1"/>
          <p:nvPr/>
        </p:nvSpPr>
        <p:spPr>
          <a:xfrm>
            <a:off x="1619672" y="4149080"/>
            <a:ext cx="1728192" cy="954107"/>
          </a:xfrm>
          <a:prstGeom prst="rect">
            <a:avLst/>
          </a:prstGeom>
          <a:noFill/>
        </p:spPr>
        <p:txBody>
          <a:bodyPr wrap="square" rtlCol="0">
            <a:spAutoFit/>
          </a:bodyPr>
          <a:lstStyle/>
          <a:p>
            <a:pPr algn="ctr"/>
            <a:r>
              <a:rPr lang="fr-FR" sz="2800" dirty="0" smtClean="0"/>
              <a:t>Océan </a:t>
            </a:r>
          </a:p>
          <a:p>
            <a:pPr algn="ctr"/>
            <a:r>
              <a:rPr lang="fr-FR" sz="2800" dirty="0" smtClean="0"/>
              <a:t>Atlantique</a:t>
            </a:r>
            <a:endParaRPr lang="fr-FR" sz="2800" dirty="0"/>
          </a:p>
        </p:txBody>
      </p:sp>
      <p:sp>
        <p:nvSpPr>
          <p:cNvPr id="8" name="ZoneTexte 7"/>
          <p:cNvSpPr txBox="1"/>
          <p:nvPr/>
        </p:nvSpPr>
        <p:spPr>
          <a:xfrm>
            <a:off x="5580112" y="6165304"/>
            <a:ext cx="2592288" cy="523220"/>
          </a:xfrm>
          <a:prstGeom prst="rect">
            <a:avLst/>
          </a:prstGeom>
          <a:noFill/>
        </p:spPr>
        <p:txBody>
          <a:bodyPr wrap="square" rtlCol="0">
            <a:spAutoFit/>
          </a:bodyPr>
          <a:lstStyle/>
          <a:p>
            <a:r>
              <a:rPr lang="fr-FR" sz="2800" dirty="0" smtClean="0"/>
              <a:t>Méditerranée </a:t>
            </a:r>
            <a:endParaRPr lang="fr-FR" sz="2800" dirty="0"/>
          </a:p>
        </p:txBody>
      </p:sp>
      <p:pic>
        <p:nvPicPr>
          <p:cNvPr id="1030" name="Picture 6" descr="http://www.obs-banyuls.fr/UVED/photo/0.27735600%201336740386.jpg">
            <a:hlinkClick r:id="rId4"/>
          </p:cNvPr>
          <p:cNvPicPr>
            <a:picLocks noChangeAspect="1" noChangeArrowheads="1"/>
          </p:cNvPicPr>
          <p:nvPr/>
        </p:nvPicPr>
        <p:blipFill>
          <a:blip r:embed="rId6" cstate="print"/>
          <a:srcRect l="10684" t="4575" r="794" b="17647"/>
          <a:stretch>
            <a:fillRect/>
          </a:stretch>
        </p:blipFill>
        <p:spPr bwMode="auto">
          <a:xfrm>
            <a:off x="5004048" y="4581128"/>
            <a:ext cx="1944000" cy="1296144"/>
          </a:xfrm>
          <a:prstGeom prst="rect">
            <a:avLst/>
          </a:prstGeom>
          <a:noFill/>
        </p:spPr>
      </p:pic>
      <p:sp>
        <p:nvSpPr>
          <p:cNvPr id="3" name="Rectangle 2"/>
          <p:cNvSpPr/>
          <p:nvPr/>
        </p:nvSpPr>
        <p:spPr>
          <a:xfrm>
            <a:off x="5868144" y="476672"/>
            <a:ext cx="3275856" cy="523220"/>
          </a:xfrm>
          <a:prstGeom prst="rect">
            <a:avLst/>
          </a:prstGeom>
        </p:spPr>
        <p:txBody>
          <a:bodyPr wrap="square">
            <a:spAutoFit/>
          </a:bodyPr>
          <a:lstStyle/>
          <a:p>
            <a:r>
              <a:rPr lang="fr-FR" sz="2800" dirty="0" smtClean="0">
                <a:solidFill>
                  <a:srgbClr val="FF0000"/>
                </a:solidFill>
              </a:rPr>
              <a:t>Des côtes rocheuses</a:t>
            </a:r>
            <a:endParaRPr lang="fr-FR" sz="2800" dirty="0">
              <a:solidFill>
                <a:srgbClr val="FF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 calcmode="lin" valueType="num">
                                      <p:cBhvr additive="base">
                                        <p:cTn id="25" dur="500" fill="hold"/>
                                        <p:tgtEl>
                                          <p:spTgt spid="1028"/>
                                        </p:tgtEl>
                                        <p:attrNameLst>
                                          <p:attrName>ppt_x</p:attrName>
                                        </p:attrNameLst>
                                      </p:cBhvr>
                                      <p:tavLst>
                                        <p:tav tm="0">
                                          <p:val>
                                            <p:strVal val="#ppt_x"/>
                                          </p:val>
                                        </p:tav>
                                        <p:tav tm="100000">
                                          <p:val>
                                            <p:strVal val="#ppt_x"/>
                                          </p:val>
                                        </p:tav>
                                      </p:tavLst>
                                    </p:anim>
                                    <p:anim calcmode="lin" valueType="num">
                                      <p:cBhvr additive="base">
                                        <p:cTn id="26" dur="500" fill="hold"/>
                                        <p:tgtEl>
                                          <p:spTgt spid="102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30"/>
                                        </p:tgtEl>
                                        <p:attrNameLst>
                                          <p:attrName>style.visibility</p:attrName>
                                        </p:attrNameLst>
                                      </p:cBhvr>
                                      <p:to>
                                        <p:strVal val="visible"/>
                                      </p:to>
                                    </p:set>
                                    <p:anim calcmode="lin" valueType="num">
                                      <p:cBhvr additive="base">
                                        <p:cTn id="29" dur="500" fill="hold"/>
                                        <p:tgtEl>
                                          <p:spTgt spid="1030"/>
                                        </p:tgtEl>
                                        <p:attrNameLst>
                                          <p:attrName>ppt_x</p:attrName>
                                        </p:attrNameLst>
                                      </p:cBhvr>
                                      <p:tavLst>
                                        <p:tav tm="0">
                                          <p:val>
                                            <p:strVal val="#ppt_x"/>
                                          </p:val>
                                        </p:tav>
                                        <p:tav tm="100000">
                                          <p:val>
                                            <p:strVal val="#ppt_x"/>
                                          </p:val>
                                        </p:tav>
                                      </p:tavLst>
                                    </p:anim>
                                    <p:anim calcmode="lin" valueType="num">
                                      <p:cBhvr additive="base">
                                        <p:cTn id="30"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1"/>
      <p:bldP spid="7" grpId="1"/>
      <p:bldP spid="8" grpId="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ote a falaise.JPG"/>
          <p:cNvPicPr>
            <a:picLocks noChangeAspect="1"/>
          </p:cNvPicPr>
          <p:nvPr/>
        </p:nvPicPr>
        <p:blipFill>
          <a:blip r:embed="rId3" cstate="print"/>
          <a:srcRect l="9058" t="37018" r="11011" b="11819"/>
          <a:stretch>
            <a:fillRect/>
          </a:stretch>
        </p:blipFill>
        <p:spPr>
          <a:xfrm rot="10800000">
            <a:off x="179512" y="1412776"/>
            <a:ext cx="5940154" cy="5229200"/>
          </a:xfrm>
          <a:prstGeom prst="rect">
            <a:avLst/>
          </a:prstGeom>
        </p:spPr>
      </p:pic>
      <p:sp>
        <p:nvSpPr>
          <p:cNvPr id="6" name="Rectangle 5"/>
          <p:cNvSpPr/>
          <p:nvPr/>
        </p:nvSpPr>
        <p:spPr>
          <a:xfrm>
            <a:off x="144016" y="109081"/>
            <a:ext cx="5364088" cy="1015663"/>
          </a:xfrm>
          <a:prstGeom prst="rect">
            <a:avLst/>
          </a:prstGeom>
        </p:spPr>
        <p:txBody>
          <a:bodyPr wrap="square">
            <a:spAutoFit/>
          </a:bodyPr>
          <a:lstStyle/>
          <a:p>
            <a:r>
              <a:rPr lang="fr-FR" sz="2000" dirty="0" smtClean="0">
                <a:latin typeface="Avenir Book"/>
                <a:cs typeface="Avenir Book"/>
              </a:rPr>
              <a:t>Les paysages littoraux, </a:t>
            </a:r>
          </a:p>
          <a:p>
            <a:r>
              <a:rPr lang="fr-FR" sz="2000" dirty="0" smtClean="0">
                <a:latin typeface="Avenir Book"/>
                <a:cs typeface="Avenir Book"/>
              </a:rPr>
              <a:t>au contact de la terre et de la mer,</a:t>
            </a:r>
          </a:p>
          <a:p>
            <a:r>
              <a:rPr lang="fr-FR" sz="2000" dirty="0" smtClean="0">
                <a:latin typeface="Avenir Book"/>
                <a:cs typeface="Avenir Book"/>
              </a:rPr>
              <a:t>présentent </a:t>
            </a:r>
            <a:r>
              <a:rPr lang="fr-FR" sz="2000" b="1" dirty="0" smtClean="0">
                <a:solidFill>
                  <a:srgbClr val="558ED5"/>
                </a:solidFill>
                <a:latin typeface="Avenir Book"/>
                <a:cs typeface="Avenir Book"/>
              </a:rPr>
              <a:t>une grande variété de </a:t>
            </a:r>
            <a:r>
              <a:rPr lang="fr-FR" sz="2000" b="1" dirty="0" smtClean="0">
                <a:solidFill>
                  <a:srgbClr val="558ED5"/>
                </a:solidFill>
                <a:latin typeface="Avenir Book"/>
                <a:cs typeface="Avenir Book"/>
              </a:rPr>
              <a:t>côtes</a:t>
            </a:r>
            <a:r>
              <a:rPr lang="fr-FR" sz="2000" dirty="0" smtClean="0">
                <a:latin typeface="Avenir Book"/>
                <a:cs typeface="Avenir Book"/>
              </a:rPr>
              <a:t>.</a:t>
            </a:r>
            <a:endParaRPr lang="fr-FR" sz="2000" dirty="0">
              <a:latin typeface="Avenir Book"/>
              <a:cs typeface="Avenir Book"/>
            </a:endParaRPr>
          </a:p>
        </p:txBody>
      </p:sp>
      <p:sp>
        <p:nvSpPr>
          <p:cNvPr id="8" name="Rectangle 7"/>
          <p:cNvSpPr/>
          <p:nvPr/>
        </p:nvSpPr>
        <p:spPr>
          <a:xfrm>
            <a:off x="6300192" y="260648"/>
            <a:ext cx="2232247" cy="523220"/>
          </a:xfrm>
          <a:prstGeom prst="rect">
            <a:avLst/>
          </a:prstGeom>
        </p:spPr>
        <p:txBody>
          <a:bodyPr wrap="square">
            <a:spAutoFit/>
          </a:bodyPr>
          <a:lstStyle/>
          <a:p>
            <a:pPr algn="ctr"/>
            <a:r>
              <a:rPr lang="fr-FR" sz="2800" dirty="0">
                <a:solidFill>
                  <a:srgbClr val="FF0000"/>
                </a:solidFill>
              </a:rPr>
              <a:t>d</a:t>
            </a:r>
            <a:r>
              <a:rPr lang="fr-FR" sz="2800" dirty="0" smtClean="0">
                <a:solidFill>
                  <a:srgbClr val="FF0000"/>
                </a:solidFill>
              </a:rPr>
              <a:t>es </a:t>
            </a:r>
            <a:r>
              <a:rPr lang="fr-FR" sz="2800" dirty="0" smtClean="0">
                <a:solidFill>
                  <a:srgbClr val="FF0000"/>
                </a:solidFill>
              </a:rPr>
              <a:t>falaises</a:t>
            </a:r>
            <a:endParaRPr lang="fr-FR" sz="2800" dirty="0">
              <a:solidFill>
                <a:srgbClr val="FF0000"/>
              </a:solidFill>
            </a:endParaRPr>
          </a:p>
        </p:txBody>
      </p:sp>
      <p:pic>
        <p:nvPicPr>
          <p:cNvPr id="4098" name="Picture 2" descr="http://www.cybevasion.fr/photos2/falaises-etretat.jpg"/>
          <p:cNvPicPr>
            <a:picLocks noChangeAspect="1" noChangeArrowheads="1"/>
          </p:cNvPicPr>
          <p:nvPr/>
        </p:nvPicPr>
        <p:blipFill>
          <a:blip r:embed="rId4" cstate="print"/>
          <a:srcRect/>
          <a:stretch>
            <a:fillRect/>
          </a:stretch>
        </p:blipFill>
        <p:spPr bwMode="auto">
          <a:xfrm>
            <a:off x="6156176" y="908720"/>
            <a:ext cx="2779959" cy="2088232"/>
          </a:xfrm>
          <a:prstGeom prst="rect">
            <a:avLst/>
          </a:prstGeom>
          <a:noFill/>
        </p:spPr>
      </p:pic>
      <p:sp>
        <p:nvSpPr>
          <p:cNvPr id="10" name="ZoneTexte 9"/>
          <p:cNvSpPr txBox="1"/>
          <p:nvPr/>
        </p:nvSpPr>
        <p:spPr>
          <a:xfrm>
            <a:off x="1763688" y="1772816"/>
            <a:ext cx="2304256" cy="523220"/>
          </a:xfrm>
          <a:prstGeom prst="rect">
            <a:avLst/>
          </a:prstGeom>
          <a:noFill/>
        </p:spPr>
        <p:txBody>
          <a:bodyPr wrap="square" rtlCol="0">
            <a:spAutoFit/>
          </a:bodyPr>
          <a:lstStyle/>
          <a:p>
            <a:r>
              <a:rPr lang="fr-FR" sz="2800" dirty="0" smtClean="0"/>
              <a:t>Manche </a:t>
            </a:r>
            <a:endParaRPr lang="fr-FR" sz="2800" dirty="0"/>
          </a:p>
        </p:txBody>
      </p:sp>
      <p:sp>
        <p:nvSpPr>
          <p:cNvPr id="11" name="ZoneTexte 10"/>
          <p:cNvSpPr txBox="1"/>
          <p:nvPr/>
        </p:nvSpPr>
        <p:spPr>
          <a:xfrm>
            <a:off x="179512" y="4293096"/>
            <a:ext cx="1728192" cy="954107"/>
          </a:xfrm>
          <a:prstGeom prst="rect">
            <a:avLst/>
          </a:prstGeom>
          <a:noFill/>
        </p:spPr>
        <p:txBody>
          <a:bodyPr wrap="square" rtlCol="0">
            <a:spAutoFit/>
          </a:bodyPr>
          <a:lstStyle/>
          <a:p>
            <a:pPr algn="ctr"/>
            <a:r>
              <a:rPr lang="fr-FR" sz="2800" dirty="0" smtClean="0"/>
              <a:t>Océan </a:t>
            </a:r>
          </a:p>
          <a:p>
            <a:pPr algn="ctr"/>
            <a:r>
              <a:rPr lang="fr-FR" sz="2800" dirty="0" smtClean="0"/>
              <a:t>Atlantique</a:t>
            </a:r>
            <a:endParaRPr lang="fr-FR" sz="2800" dirty="0"/>
          </a:p>
        </p:txBody>
      </p:sp>
      <p:sp>
        <p:nvSpPr>
          <p:cNvPr id="12" name="ZoneTexte 11"/>
          <p:cNvSpPr txBox="1"/>
          <p:nvPr/>
        </p:nvSpPr>
        <p:spPr>
          <a:xfrm>
            <a:off x="3995936" y="6165304"/>
            <a:ext cx="2592288" cy="523220"/>
          </a:xfrm>
          <a:prstGeom prst="rect">
            <a:avLst/>
          </a:prstGeom>
          <a:noFill/>
        </p:spPr>
        <p:txBody>
          <a:bodyPr wrap="square" rtlCol="0">
            <a:spAutoFit/>
          </a:bodyPr>
          <a:lstStyle/>
          <a:p>
            <a:r>
              <a:rPr lang="fr-FR" sz="2800" dirty="0" smtClean="0"/>
              <a:t>Méditerranée </a:t>
            </a:r>
            <a:endParaRPr lang="fr-FR" sz="2800" dirty="0"/>
          </a:p>
        </p:txBody>
      </p:sp>
      <p:sp>
        <p:nvSpPr>
          <p:cNvPr id="4100" name="AutoShape 4" descr="data:image/jpeg;base64,/9j/4AAQSkZJRgABAQAAAQABAAD/2wCEAAkGBhQSERUUEhQWFBUVGBkWGBgYGRYcGhwYHBcYGBYXGBsXHiYiFxokHBUYIC8gJCcpLCwsFx8xNTAqNSYrLCkBCQoKDgwOGg8PGiokHyQsKSwsLCwsLCksLCouLCwsLCwsLCwpKSwsLCwsLCwsLCwpLCwsLCwsKSksLCwsLCwsLP/AABEIAKUBMgMBIgACEQEDEQH/xAAbAAABBQEBAAAAAAAAAAAAAAAAAQMEBQYCB//EAEMQAAIBAwIDBgMECAUCBgMAAAECEQADIQQSBTFBBhMiUWFxMoGRI0Kh8AcUUmJyscHRM4KS4fEVwiQlQ6Ky0lODo//EABoBAAMBAQEBAAAAAAAAAAAAAAACAwEEBQb/xAAsEQACAgEDAwIFBAMAAAAAAAAAAQIRAxIhMQRBURMUImFxkfAyUoGhFcHh/9oADAMBAAIRAxEAPwDczS0gpa9s8oJpaSloNCiiigBaKSlrAAUtJS0AFLSA0TQAtFJNFAC0UlFBotFFFABRRRQAUUUlAC0UlFABRQTSTQAs0TSUlAC0lFFABSUUhNABNBNJSUALXNLXJNBos0k0lFYATRRRQaOUs1xNLNMIdClrmaJoA6ormaJrAOqUGuJomgDuaJrndRNBp3RXO6iaAFpZrmlmgBaJrmaJoA6mia5miaAOpomuZomgDqaK5miaAOppKSaJoAWaJrmaJoA6mkmkmgmgBZomuaKAFmkmkmkmgBaQmia5mg0WaSaKKw0JpCaav6lUEuwUeZIFNHiVr/8AIv1E1OWWEdm19xlCT4RKmioKcVQgSTPsaSl9fH+5fcb0p+GT6UGmu9HmPqKXvB5j6irkR3dSzTB1K89wx6iuP1+3+2v1oCiVNBNQv+q2v2x+P9qbbjlkGC/Pl4W/nFZZtMsZomq5OOWipIbkYI6z7Vw3H16I5z5ch50thTLSaWagrxW2ZyceasP6Vw/GrY5z/WImY6YE5pXlguWMscnwixmlFUp7RrEhG98EemR+edRtVxu8cWxbXqGdWbHsGHp6Ur6jGu46wzq6NJNJNUSdoW62xP8AFievymce1cntP+4PXNHr4/Ijg0X80TVGO0wOAkyYHiP/ANc0tztAwYA2mXqVaQxHQxHh6cwaz3GPyascnwi8BomqDUdp9sju4Ijm3n0iPzNOjjrkbhabbzmHKxHMMFgjNY+pxruN6M/Bd0VRHjzGYCKMQZ3TPUAEYH5xNNnjTjqD/lgf+7P40j6zEjVgmaCaSay+o45cPJwJH3VH8yffNcpq7nM3Wg+TZ9am+uj2Qy6eRqppazF3UGJNy5/qI/ER+MUw/IzuY/xXP57o5Uvv4+Bvay8muj0pDWSxyOYPmY94p8WBmEBJ6hRI+YArP8gv2/2aulfk0u4U3e1KqpZiABnz/AfKqA8OnG0AHqdo9uf5xTKcGIJm4Ak4HM+oJAEjrg9az/IfI32vzGtf2wub2FtV2jAkbifUmYHLl/OqtO1Wq3TuJEgwUUD2+GY+dWPFUt2tpe+QpwFERgDKhSSPp16VDs6qyVJV9TKmQxc7D+7tKyTGYOIHMSKz3jq6G9BLYnN22faPsQDmT4iD/COYPuTSXO1F+4D3aBADzzI9PEYnlOPpTnZrgS6q9L3WcrBIIjBJG2RyIgkT5cjVvxjhGm0oIuXHuXWB2qN26JI3BbcFcRljBzFK+rm1sCwpcmf0+p1lx1S27M2TAIJ8zMD1xPnAzTNnX6lb7KzsXQlSGeVkHaZHIgHp16T02HZHX3HF5e77veFIWIIwERmGGM2wuR1Q8pFSj2UN1LZe9uus2XhT9nnwzncRIM5k45QRLJmyNbMooRTMja01y6Z2m944Y7ZAbbPhAgIY6nMRnMU5c119S6LM2p3KCGgYGWEgZIETzMVedo7w09jTotxrbfeFttjMvd5Y4M+ODJnmflirmqud3cFmSm633nhM+B96ktyiUJJwBsI655G3damVpVwccXuTcVnctuS2+4xjdbV4EE48Rx06zUXaSCQIHIEhRPMn4xE9P7VYpxk/as9tHZ1KLKgAfdgADKhJUAkRg5ORzqrzC1bMQXRYMfCqlgiJMzLAux/eHKTSPfcbgXY5z/2L/wDSiove3P21/wBIoqe/kbY0o0Z279hIJ6kgiIyfDMGQfnUQ3yxPhHmfD9TV5f0wPfozGVO8GYMbE55gjFSLXDVFq1a2glvExIE7iqlo/dyRz/Ga9l5XvbOR41tRSroXNrvYHdmcgDEMVOMmJBzRo+EvdDm2obu2hgRBAABJ5fvDr0NTb+mcJ3IB2KNygQd7B1EKSPDtiMdWM1H0vD9127YS4wKql3cDl5tBnWeWC+JMc/OmTk1yI4xJdjs6rW/FNu54g37IC3Np5nDHEchnkaXS9nkUWmRi+9tpnKklmUNjlAVviH0rmzqB3AQOHIuqu4AwVIZpkjxHBGfQ+VPd6XsaVbDbmdrqgjHhVmFxh7BTBHnUsilW5THSZEvaG53zWbMFVIG5gp5gTzA8Q5x0z5Uj8NO0tuREVgpkAMTiTPKAMn0Bwau9ZwoWmFu0SvJSRuJVWLbyvPaxVeZjqaqNTprdnunYs6EOSrEMuA43xgbvCMx5RHIQjHU9joc6TR3d7pXtGCxF1bUNO1iykmNwwBJM8xt69J/CDaRVRSHdLlwbtsE7ZUySD4YYg+ZI8zVDwbiVzUmw98eJXN2eW6O8k4AGAGGOq5qLZVl053EBvtWMcpdQ0DGIjE+fzrseKtu5ya09zU6LWd5duIUR1BEkhHmLt2bZO2DBCmf3pxE1ndRpoUFAWtoTb3EGSwaZbAHi3ggxyx0rV8F0dvur1woghsMcmD8ROfP+VZngmpRtPeVpCNdukFYkA2WucsThRA5c/eoRjqTKSdUituHxCR54/v509ZZZAKrkgch1PnGaiNiBH5/36fOnNNe2urEEhWUnJGAQTkZ5TypRTUWuHWrGqtmJUSwY7duLdxgOQzKgg55dcVIusb7F3XbubwSATtt/tbp27mYCM+Q86p+1HEbm+0yj4dSyhpkFNrrEnluQA58z5U72r4v3IVV6G1GYEd+GP8JKqBPMYpdDlJLyW1JJtFl+pJtv/rCW3uF4A2gklht046kEqJIkRknFLa4gPErWgym5sY+MA7LJuWD+6PDt2jKnJgnNrwpFDX7hIl3kycRbtog5x0XP5ArbxS5YDISJvojMILlwji6QT12tjyiRBp6EMncveMgAqsnapJMDAzJkHAn29Kj2+KKHzkD5/Sab4vdTTuyq3eCBtJIkyoOQCcic+1N2NjqGgSwk88fXIrma7s0sEuo2VOPL/ekZlAYMZ+azUC/qbdsRuXl08/WOVReFaM6u6VU7FEMWPwiSFA65ZiB9fKmjjsHKix74chDbfbHqT/vzmnUbkOfTBP8Ab28utR+M6Q2GNksNwVdwX4VY5AUx4vCV8XmSOkmbc4LetacXm8FttoBkbjuOD1IG2T5cj6Urixkxy1ftofFtduuN0fMk1JXiG4wAcdMY9hnNV66NgZcRMmBEx0wM/WPaph1AtLCrDnoMvnzH3Of+1QZREy7eePCsE+UT8piMdfwNZnW8O1FxmLXQqjoCYUHMMxj2jJ9Kf1fGXkoogk7SJE9MH88/Wml0ly69tWJ8bKoXkfEeSyImBnnkqDzFVxpoWTTC12da2jBrT3kEMQPCJIDSIBfaQR4sTnGDGmt9hQ+11KJCr9lbVfhMyVMwWJVgGPkOUVK45qmTTLpbRuXHaVa4qEiFxt5AJMAEZ2gEGSc2+o4tatqFLLbbubY7xwAIMldxHwgTziAXGDIBulZOyw0mit2/EiKqqC52qok7RExz8MieeKzNjh1u3fe7fa4z2bPft4mBIJfEgyxLWz4eUMABiKmcU7b2F4f3qEk3CbKKRDb9pDGPJQC2J5Rz5ZjsP2kXiHENdfMWrTJZCK0RCBlWSSIPwtA6kfNlC1Zlj76PW6jvO4Q2kLKxDuA3eAsSwbmrb908hkeZrPX7V/RXoLPacYi24kqc4jG1sHP0kVtNRr3sXWFrUWrguSqjxbkdvEJYu33ZIiMRIUZrK6js9uYXbt8LZfH6xcn7Ro8QtqpLMuDDnbO0+kwyJ9h0yq1Wre6xdm3sTzJOeUASZIAj/irnSaFWGnVgwS6GuXNoCs4VN4KsSMYA2jqQee4iXpuE6a/avDTlm2nYjMCPEqoXEM4CkkkBiJAJ8sxeC8bs2rlkSXRDbsI8AyWvXmUrJj4VR/LxemXx4qTv5GSkQO03ATZto0Nb7zciIZNyYkATJO5nS2CYiGbaCTTWu1BfLBVI8G1AAFCgDaI6evWp+o1q3eLWbV28TZ0wuuC22QdjABiACX3WxnmJAEYqs4rcUXnVMAvAMHImFZusmdx6yx+UJ7wXz3KU02iP33v9aK2w/RJcORqLcHlKNMesGlpfRn4M1ILHD71y9efePtLlxGU5kW7jMJ9DAGPflWi0ZLXBuYkKqgTGWa2pY/Ofxqo4JqQrIpyzi689d5Nxm/8AiR8zUq9rtti++6f8QAZEC2NmJzMLPua9Sa3o50+5zxhHOptbyUxd2BegV7bCfMlUPnBmqDgl501951ztDEgzEEAAYPKWEDyEetTOIcbS9r7e2CCrMGnmDbJRfSBOP3j1qF2WuEa+6HghxcDGIxMiI5ZirQTSafj/AGJNp/dEHi4Ni7ct7g20BtwHVgeWf38e/StNwCV0mnZdoIazaXAwtx7feD1J7w/maoeP3B+usRlY/wC24OvtV5wmRw/Tnr3lpz/lYPP+iz9aWbuEf4NS+Nlhr9f477gQQXgk/sKoaR/DckeZOapdTeS5pVsTFw2UMHoYJBJ85JMTyM1B1fFydEWBG+9fuWx7EorwOnwj2mjX2NmntXVkF2E8pDLbVMR6W+fpSYceyv8AGUzS3dfiHtNpkQLaRwXFtljnkl93XHMmOYFNINumu74hvD1OTYTaBOeZUfKkfSbbKXkWXDB2aSZEePnzAPP/ADGa547qQlsWV53LjORkkKr7QCTzJZOfoavVyrk572NRf1Bt8Ha4Objdz/eVRHl0+lZjgWlLWAoIQm5Enlmw1sYGc7o+c9KtOJXCeC2wPvXNnXkHZyP/AOY+tUHCNYUv2R07zP8AmAWP/aR/mNLDG9Mq8mynekvNV2RurbN0NbIG3kWJJJG0DcAJO4eXOJqg1enZSVc7Tn4iOgJ+7IiBjzxXp3FVV9NBypZYIkYC7hHXmI9ia8p4gGDlDIIHiBnmWkzPUEAf1PM8+LHrZWUtKL/jup36axuRlIZHPLKxtLiMQZH1FN9pwLl3St903gW9pDAGfPb+Fd3zu0Ss3LuyinP3QLh5eWwc/I01rbPd29Ijc7t5bjdY8EKo9FDqv+Wtl+r6NjR4+tGrdzY0LMeaWnaeviV8QfIuBnntrGdnrr9y9vqCt5AZI37WDmQME2mPM8wOtavt5qwmjYdX7tORHxST0/ZQ/WqxlRZSzsAbRJc8PVgzmcfFMsTPp5Cnh+j87E5XqsrNXwe5aBZ7arBAMgGTAXeDEEFhkYIJGPKh1ulYtKKsnns5np16GvRu0liLVoyVDLcBKgzvhCogcwxEEcqw8KcCfX+x8vYiuGT0ysulaKvQcEe9dW0k72mAY6CSSRgAATVvqNKdNo7IUm212+zNPPbbIQ7h1hv+6tT2C0iBrrc3CgDGYkE5Hrt9oHnUP9JhUfq43AuqPgT8B2hWnp4lIj3rqw/FJWRmqTK3U2UuX1ZyDc1D2mCLu8CvtMNIhmK+ERI6nnVj2o4wXvG0SVtWtiqFiMCScfeMqB5BQMEzXHZLQLdv2XhRse2p6ltti4Z65Lg4x4UXyp3WKdWXtqJ7i6LRwcM1w2AcDKqF3kDnOOtSnB06KRZTHiIbkAB1YkkxGOWBy9TioZcLO2QDMkx1/qR86vP+iW2uizAXu9hutMFgzWyYAEKftWHLko8qa4lwabw2bQjWGe2qqSSy2cA7sMWIYgqPucgZqPpND6y+7EcLtXrFm41sF7THYYOR3jAzzDciZOQfLpmO0naDbxe0bcsq30QCCQEtkd9tHRfiOBz3Grzsy/8A5dbVG2N3SwQOR3spKzy272UEQRHM86prHBtmos6m2pFmw1y2XZiSxaxe7xhtiFXbtB8z97p1ONTolewnbTtMtpDp7ZJuMzoXJ5b8MEEwAEiYAEQBEsav31tu5xVkKytnT2wvKDtZbv8A3J/o9c+c9urou65Gtg7WVSGAMHcoOZwp2suOk+dW/Zy4xvuxYr3rKkg5y9uVyJbwFsDMATVo4qhYjnvRd9pUSzrNAq+BwGDRgCy7hVUxnLBx7E/Ok7D8JsW+Jaqw6fYxcUqxOBbuKV5dRFT+L8RF/jFoFf8ABa1aPw5gm8wk4gd6V8vD6092N4Y1zU3L/dOqXm323YBvB3wkLgmdpicDAI+GaRKofwbdyNDwbhjanUXtRqFK21O2yuVhVJLL4YwwCbz1OPhFT+OaRdSyW1dB3bbhaZJmGVeoJQAMIjmDyxNWmk4QLajLFlnmYklixJggGSZz6cpNVOqs/as8G2LaB1DEkghiMDIAi0pgE/AOUkHnrYpe55suufTaBmmbl25qEDyZBLy7+IzlNrLjHPE+LIi4QU2/cKsB5RGfSAPpUvjF8biqnEFgoJIG8Atz6iACepXyipnZjSC5dfcNyi2wI9DtU/hOa7HUIORKNzkkWp05d7jOQpbcZMk+EEgMRluR9JNP9kdJ3ussFl3gO0jcBG1S3XBAJXHWa44ppWR7YsXUfc4IJ2gKRMKwacnKgZyfQkajU8fWxqR9kG2oIaSCN5JYHwkc/nIb1rzI4nFWdbyJuz0VbgAjbyx93+1FYMavvPH3N3x+LF1gM5x9sIGfIewoq9shRS67hjo1p8wqqc7hBZ2Xa0x94nGMHPWX9UGRNodVMO7IIgLDXHuTHLmAB6CoK8Xuj/1GobirHDOORywXAODkjwyJ5RivTl089rZyLPG9hnQ8DZrrXbqh1Ii2gbaIAgPKxAXAA829KuuC8OVNVfKDaqKgAyY3BCRu84kR+9VPYt2t4K3bAhgJ7wqOmdpKkr7DMT61qLd6/dtza1GnkEpPwgYAlSFIeQBBjPnUsjlxZWFPejGca4js1ZnPdttwDnO5oHl4yBJ6VZJxIrprSAwPEwAPJWS4qr8hcHuV+dT7vYwlrjNdS+bjTkBcjkSEEfIQCQJBpH7KXTgNaH+Yg/inypJyTikuw6tNyMabpFy3bJO1LveKBy8bKTHmfCR/lrT6W+dRpFJMraus1wySSIuOAsDJ8Zx0CTiDXd/srqdji2ikxEh0PPE+KIMExMc674Nwa/Y0zq1u4pZ0BACyAVdGjaxJzcAAGT9aoslq+6E07kvSX5sWwRANkk/6Ru9xk/jWT12pN6811FwBuYDoIVZPu7A+7GtjrNMyKxYNsVbgiBMCzEYACgSSB74xWf0GpshboXw77AtuIJ8QZo59ZJM9O7HyyORK5A4XSLfS6g3OG2rWJ7y6R/EO82g+XMH5Csvw7iAUqSJ23Lb55bV3SD77h9KteHcQYC2qKG2nH8R6gfUgZkn2rLtcZGa24hl6Hz5iJycRz86fDLU5CzWyPVdVxTZpX3Ns7u49s5k4uPbSCSB95eoGOgrB8b4iHv3Hx0AgyICgYIJHQnn1NO8bt300ptlGZLV+4xuRggKAvy5n5j5UO/GfY5/PStwwSuSYTbao2fHtONPoe6ZssS3+pVAHsJP405xpgG0IIPJCfYi1B9zP86XtFbW89tCd3gthcYJJtS7EH9jvDHLNRO1ur/8AGoRA22y45dO8c/igHLpXJGVySfzLtUtix/SazFbROFFwrt6GV8LfRT/qqhbir27zGQ0L3LeqoBbgRykKeXmfOKse2N4tuYuHRbiuAofcEjMsfCCCxxJMFT5Vl9VpLtqyt65bZUaAGPUsCVHnkZBIyMir4aUaZLIndm97Y65XuWbWSrBbikNt3I92TkERuVAPQkHpiq1Nl9xdgxDGA8ZOYQN+9BGOZkedVXGdWDc0tz7v6tYMT0AmJH+3yr0biNvbprjLtJTvLgZuaxLqBOJDkQD/AGrjz460ryXxytOxvsmm61cusm3az20IIJKW5tlSV9VA9Sk1lP0gaU3NXbVcm5ZtARjnv5eXnPStd2MITh1sQMtcAk43d4RGfOCazPaLVr/1XT20HjW3bSARz2viYgQHHT16V0Q+GbrtZKW8TTaDhY/WrWzwLatm7tjBd4tqT/le8M8iflVD+j47n1SK073DEmZKeMTIOCdxM56c6ueOXDb02ruyQWFvT2581jxDzksZ/grG9gtKW1AbcUSGBIYiQQVVQQZy05HLbSxjcG/zya3UkPcZ4ymn12oLDee6s8iw3OLSk7tvIztHLEetXHAdRcbTrvAaO4KHPxJbYvJXzZbnyPKJrB9rk+3YkksUtGPQ6a1tg8yZDY9q9M0yrbVUXb/h3LgA/ZAte2ZuMOskk+dNJJQXkFyyn4KGt6a2gEsLKFRmCxsF1MZg79p5dT51P4vqt/D2hfCUuDaoMqe6uTuJjALjmoiDz6ZvhvECbygkfZ6e0I/eiyrzjny9oq27Raju9Irtu2s7oVUqA2+0VBacjayBiVzk0uSPxL6hHg87ualjtU9ATyHOcnHoFH+UVrOyAQkBut7fyzC2SsDIgk3R86yrL4s1cdmV3auyPJ5+cGPxFdk1cWiMXuaLTcCF3iHf/Crh7hQqQQTbcAkzzHgPuwFei8NsD9XtACNqqAAI+ERAHSKz/BQyPdLlSz3HAUAj7ENNkR6jc09d8ZABGu0tuEAgDHIcs8685ttUzp2XBwSZECZwefLOfz51hf0pcZOntXWtkrda0qqcTlngoOhB69NwjNb4WvHuzy5SY5zyJgEf1rxr9NGs7zUrZmVRZIGM+RIOclq2K1OjG6R5m6bUUHmV+vU/iRV1w+81nT3rmR3sadSI57la6fQBMe7jyqrvr4vp7Vfdo3VNHw+0ixKvec9e8baWHtBX6jyrozdo+X/0THtbDhuvuXFTTCdpuoR5Ye0qTI8IXIxHxxyrb8T4Wh1dxWJAW2dgLquTcJUeLnG44549Kw3ZnVL3y7o3F7IUx1/WLJb28II9eXv6VxbiCprnJbbKKOTGTvyBtzPhODg8jiazMkqCHBT6Tj9sW0Bv21IUAgpkEAYPipas9BcItWx3jDwL0HkKK5tSKGPFyuw01Fk+ldK1fTniEo+/86THpTKP6T8h/UUB6xgPiKdtapl+FmHszD+RqJNdBqRwT7DKTRO/6jc6OwPmWn3+KRXP62xk964aIwRMeUgcj5VwrXAofxBdwXdyXcMhZGJjNPuLrqSJCqAYmMHqNzS/n4f7VCWOHdIrHJIkabjbJ9/vPPfy5Hls20/pe0WoZglpLTLgKioAqiIIXbyXBOT1PTkzw3hffYd+62gtvO/eYjcEBaOo3TJgzB6abQcDvpe3C/eayNr7Cw3NImGIUL8RJxBI8pNcGZ44uqX5/B1Y9bV2c8M4XqmMd1p9OCMhF5mZyFbxH3MCeU1xr+zIsO9xbdu6b5KuHmc42CCYDeLAIzPkAtxqdAy4Z7pGPjuOszgfBE5nPtjrTNjhDKsK7zJJ+Iy3XmRPICIj+dcDm+2x115M3xfiPe2u6i0FJ2lEe5uMEMSGZQCpJBnEg1RDgSAFu53KDEcxPrBzzHOtTxfspdvOTvaQY+E7SI3AyIwJj5ZM4DZ7LuLShibsNBQEQVyS43PhjjAjIyDJoTkuAaXcpn4XdVUvnwIWxuIBEfCxBgQZMegPSuNZwhrt4O6XCVVskFJDKwMEgYG4sOYlczMGxbsuSVmyzIAJDi0CGjnKMfBMfdmPqLW2iW5O0qPhCqbgtqwECV3bevlOMcjSq07Ciiv9nHuoy3AEM7Td5gKg8CDnM8ycZxgCBe9sFtXuG3rRuKX2IyPIlriEbTAzJZSCem5qb12pByGNvrMmBBHhE5YkzjJAwIk1U6i7YLMtsM/gBmYAuffgsArKVMTsPw4rdb7BRibq3TbS21sh9PaZLgAMhUdvG3QAKy+LlEV6Vo9b3mjuIjL9rbtKqzyZkVCAcnLsoI54NUug1Cp37Msm9b7pSW6FbiQzHkADk+QX92mOxvCrX61sMm3+rEeIgksSidFgkqzQuSIJJJMDo9RZPqhNOksuGrfFgfaqti1yLI37Z3N4RuAktJmQJ5Gs4tzu+LoytbZS9rK7iFXu1B2ScgGIyeXM1sOLaxkL/q7sy4RCyWFVQQAUtkoGuGR8chRA5msrZ0tpbx1eoZ9RdlG7v4LcDwIHdlJuRsJ8GOXOGicMiTbY0o7Uaj9L/FRa0umVeTFmj2QQT6/aVj+zXaC4tq0BCW7Vze7QCYuOjAQcgjuzG3zPKAaznbHimp1l97t/KphVGVRWyFUwJ9T7elS+z2gMWmjfeZ7bIjlVTuxLNvJyd0L0+GefKuiNKFMm+Rzi+stnWE6dHFosrpynMFlxMDdMTOImvQL/AAQ3FS9a1ipFhgXBu7WInvNhc+FSAJAHMEgdaw9rUpb4xbFzMXQGIgBWYYnbiEdhO2MISAJirz9J3FFh0tE708DEMxTxlYAH3n+EFjgZHPIWUmtKNS5Zk1421u6Gy7N7k8wTu6nIHnVj2s47de6LbeC3akBMDxiQzNBMtmIkgZjmZzX6k4U3Lr7do5CSxM8jGBOMz8qiXO8vkx8IJifM+vU1Zyg9/AiTWxeWtQCREQeo8/L8D9Ks+Eat7bm4g3OjIwET94rnykuoHqR6VnbYZVVUU7jA8KkeIwqn1J/r6VruzGrGhz4LjMAHa5uZfCUcLb2yQ25Qd33SOkZMmaMUZGG57NbuWyAptlQDgbSNuDIJXAMA8jGParS2RtwZAxPyrz5u190rb1VjT3XQqVclUIKh0MfZ3CUK/aCWHMjGTW14ZrRcsrd2tbDgNtbDL5hh0IriV0dDK/X9oe5W9cCu4tttYxIxtDfDJWDmSIgnyrw/tXrxe1l25PxGfqJj2Ex8q3/E+JG9ody7yt17j7VcKzWzqLzJzB/bUtg9JwK8j4prPtCSuWk9fP164NVxfrYk+EPRCjzz9amdptd3twKAALKpYX2t4ZvTc24/SqVLrHkIC9c4lgBHzM+1Caod4ViY5/Sfz1rotSa+RPhE3RJDqRg7lI9wwj8a9X1F7/x14mNwtITI3HKI5OT4fiOfIGvKbRBgkQAQSB0AYSAefL516t2hvJa1l5t+1Ws2SrbrWATC/wCKQDAtgjMzESeaZ+xuM8uvcRcsSGgEkgehOBzoqtbVZP8AtS1mmIpqg9LvpgGutpr3Tyx4P60oemSxpd5oAfDV2rx0n6/0qMHpO8+dFAT21zldkwkyVG4LPQkTnn1mujqiU2N4l5APJ2/wZ8PPpzgVXq1dbz5VJ4YPsh9cl3JNow++WJ9XYg4IyG5iCcHFWzdqr5G3ewERAgY9AoA/CqAMfSu1bzI/Ef0rPQx+F9jfUn5Za2uMEIUkwSrHn8SkFW8JHiBAMiM/KJ57YXT8TT7m7P4XI/Cs7u8v5mk21j6fH4RvrT8mtt9sBzKknr9pAPya2x+rGpads7cR3RHs6H6SixWJArrH/MCk9tj8DevPybu125QdNv8A+tYH+m6f5Gp9jtLbZSTctQREBhu/0OFPyWa8zPI+Z5EEYx5Rk02tgxDXW+W0fXBJPrIqEukh2RWPUy7nqtjilv8Aa5/ulZ6SSRBPrUl2VhLIrYPNVM48USPFgHl0FeVW9VcBUi/dJUQpLAkDMKCVMASfrVinaPVDlqL0zMkq08o+JTHXl5ma5pdLk7L+y66iHdmh1nBVd2+wceIHc1wgmSZ5W3xzMKOc+QiPY0mq0y3blq2iyNgPj3kDcw2LzMDnIAJAxzqlu9p9UeepvAeQ2D6wK4s8evqDF+6SZ8RaWg9AT8PWNoHP2qD6TL8h/cQZK/V9XdJf9XuuQwBJDNJJI5HBHhMnkDHKaa1XZfWNzsOeX37cwOnxe30pi7rmfLvdbpHe3QI6jarAD5Cn9NxYIQdpMftMzR7AkfzrPaNcm+tF9x232avKoA0veYEi53cZEsI7zxZxJ6YETUfiHDksWnN3R6nuwF27DuBZUMboDbVLBQekewFXOm7TID8e1Tkg96DOIAC71jn1HLl5T17UWwQA24H70osehllYH2BrFjcfI2pM8m7M6Lvbyv3gRi+9nLAR4gzHJy24j1xNbbiXZu2dgsP3m4jYpKzvEuztyAAVOmZM++iK6bd3vd2ZIK7giMYg4kAnkOXlXGr4Zp72yPs9jqQyvGQI2HfIAI58iYPOaMnxNXsNFUebdquBqupGnW6DABLHwKXK7mInnAwPWR1qTwzhDbCbaFlXmwiFHrJx1/rFajifAAmpsaixcF10MFAA29BKs67VwwLmQekGRUC3e1ggXNPd2ndtBsXQZklT4IkQAZ9PrOS1RSTBbMpxp5iBzIGASRPT3NVnG9M//pnyWR5noPKOU+hPUVttTpQElfCqbU8O6d0A7OQg5c85AUdTVO/DFUgkFgRABEYxmF85ECTz69Oa9EiujUtiV+hPWXV/W0UgIgtkglg0zcEL90HGScwR5V6bo+LqLTyVItzuk/dAUgnf0InJ+p60/wCjvgx02nVlUC5qJuah8mZLm2FIMCAR4QOvSTFb217QrdvHTkstsf4pUDxELuVRAMiQBkHJmDEV0ZJ7iJdibwa9b/wXNu2lsWkRXdYcQTc2SQSv2iLuUZKYwc+D8f1ZW88ctzbI5QGIFbjiPaIIlxNGbqtdYl7jvuhBIQJMnfHO4IIgRnIyo4Gj3BuaZhQCQqj5z/YVkcqi78mNXsGmkcMDBj4tVuvTtzstk2+eYALe5YD3zun15Fzcczgj0OPqKsO1L93c7gFStvMoVZWLAGQUxAEADpEc5qlW4AcD8/KuiEr+LyK0a+0w8W0yI6g+fSfU16Fqtcd1gOWH/l9nvCDbAI3ALJdlDA525Odpg5FeV8M1O/cOoUc/2pAn61vl163NY1pL10W7OmtaeVLQ7KiWpwMgtcbYSPijkDVckk0hIqrME1tiT4T/AKRRUe5qVk+56miltBRtgx8v5Uo9v/jTa/nFdAe31r3jyB0E+n1H9K6BPp9aYn1FLNAEgSeo+p/tXQU/tLUYN+cUpufn/itAkFP3hSbPWaYE/maUsfyaAH9pNBQ+tM7/AMzNcd77igCSEP5/5pRb86jd76/hQH9aAJUD0rqP4fz8qiKx8/x/2ro3T5msAlkH/if7VwFj/g0x3h/JP96TvqygJJajvvzioxu/n8ilW+fX8KyjR8ufOkLGmO+Jru43lPzIPvyUUjRqFUxzJ+cT7HFdbfWmAx67uWIIGenQz7Ubm6z/AO3yzGBAnpS6RrHW9/5UAY5/yphUb9qgqerUjghlIlpZGCXAE8+ZHngDcRnoKn6a3ZOXuq22CC2nkTPwgXYKcp3BYqjS3++T7x/anLPDe8aFdp/iA5+/tXNOCS1PYvCbbpF3q+OPsW1btTsI3FJSVyfCsookmIHrir7g+ie5LkOu6CVe5bYuDOZHiMjdmY6gCsI/CLe77S9BTme8ONsAr4EaYAImDyiTEVa8P7T/AKq+22u4MAqgsBOTDANZFzJbkfOIrzckYyezX3OyMmlvZse0PBb122vjCoo8jHsNvxHwkkA9BGeef4dpVtlX1Gw2kY7nBunahYS7iMABWEkKAXOCRUjinHL4QC5CbkLQMMTOACpgJGCWI3CYB6VPGuHb3tW9RZaRBMXO9MFAx2JPdhsg/CIAAM5J42oqR0KTo1SfpACaFS4upea0u3cCN/h/xVnkmDMxkYkZrzbVnvM75kFmPimZPhYnJJwZE8+fOtLqjqLTlVVUd9klW3ZxDSxZ2uSTI5jBAIE083ZeNKm8WxevOQuAxAUBlWZAtnwsTzxAwTBJtylaMqjIAnuo3JAedkDfO2N07ZKgQOcT0mmuJ6kXbhubVt7vu2xC4gYBJ8vxqXxLQNbbYQdxEgYJiD4jt+7IaPTORk1uuUPDAQIVcbASQoyVUmJO7xcjHIGaTdiMjcXurdVe9hhbQIp5FVBJiRzyTzk5rNaLh5ubipgDz+fOPatRrA960tolQikhYVA0naWkgS2VUyfI+tUlvStpiWuRBkCCDJ6458vlXZ08o8Niyst+xfA7bXLz6i8tqxbQljjc0OvhtqcZOJOKsOx7pc1N4pFvcj7d1x8S6AjwR3hIwR8PM9KsO3/ETdOm0mmAs6XuLd5SMG4Nkq10hcsIIg/ecnrim7Gwvf2ks/rBZept+FQys3guI4eIB8K7htxiapdvcDKXfiPuelFJd+I56n+dFMBvN1KGpvdSq35zX0J4o4D6Gug59RTKt+f+a6rbMHNx8z+H96UORygfIf0pmR+RRv8AL+v9aLAfLyMwfrSE+1Nb66E/k0Adbx5/jS/j+feu0teo/PvXNyB6/OgDoXPUx6UC57/M/wC1M7x5Uu/1NFgOlo6fzo3+g+lNA5oos0eN38wKO99RTU1yWrAH95/apRc+dMB67F0/mKAOje/OK6Rh1Me4J+kUybknkKFPp/OhmjjXPz+TXDPHT6VwzV13noBS0B1bLnkjH2mPrFd6nRXlTcUUSYB3KwgQYKq0hiDy69Jrlbg6qPr/AL1K2boMcvWcY9ccqlLHJ8MpGSXKIqMOTq4P3vs32+viIO0c+dSeHa+9aR79hktbJQyhLwTBKqQBgwDnrHKSG7qRyLfIv/2n89KZs2+RAiMjwdep9Tk551yZenzS2UlR0Qy41vTNV+t29fYuXXbx22RFdbbEAFV3eAsSZ82cRM+Hk07TfqOmdXIG5t6rF1DK7YZ5kC3O6AGOd0CTWFfRoclUE84WB+GOnKuX0CsCMQTJgxP05jHLl/Ouf2WZKlLYp7jG3dHsPCn0mri5aZd1oiBIJ6bOpUqQMeHqYgxAdDbLDdanYZBgAluUkyA/Njk8zHSvINBw1LbFlNxSeey7cWffYRPzq903FQvxq7KTJUXLoBP70E7vnnl6VCXQ5Cq6mBt7mn0tqG3W7fdw3iA3HmFiIfmfUiRIAqm1WiXUXrRv8Q09xEJuBLexSTgA+J2BbwqCYjptAJJjaHjGnJ8RvLGQDcS4Bn7pu25Xmf5Vc6fiNojxX7Z8tyFY8hKlhj9qB7RU/bSXKKerF9yBa7AKd7HVXC9wMHcIsks0uwYyQSRn3cTBis32g7EW9KneXdYoSdoPdFn6x4bbHoK1369bS4d9va8A7gqlYgQRctjKx1Pt6VOXjix/iKZHmhPzjJpdEe43J4druMWwSLJa4YgFkCDHLG8kD05/XFZwTQtq9ZbS7LBm8WVXwqNzAFiAuARz69TXuGtGjuDc+msPP3zatsPU+FTPXmazWu4Np0ub9Otu1CsXu2hd3qI5d2boRVImTkiBAHOmShHeK3MpmX/SJq0TU3EQKm0IiqhwFCgADqMEADoAZMxXH6MPjvEsyjubglBLfdwBDY8/C3Pl1GV1mr712uOZ3kmT+FabsYuotC49japIKePcRDgmNo9E+8I5dYp1xvyZ9DK3U8R5czSV1euNuMkzJ/nSUAbSgiiivojxmJcuRSd8aKKwDpbn5ya6tt1xRRQYdk0rOfM4xRRWgJJjmfOuQ5j50UUGAbnWKcW5yEc/z/Siig0XYPzNL3Qz6UtFaYcFa5FzFFFYML3k9KBHl+JpKKAHFt8oxSQQYJJoooATeaRTmIoooAdUDqOVPW3GQBy9T70UUAM3b5AMfn5HFcd6T1P4UtFYaIL/AKfjXPfT+TRRWAKlyu0fP+/9qKKVjDhuzGI6+1c7OpM0UVFjIeW4RyMR/auLutfkXY/M/wBeVFFSaRRNkW5xBoIJkHOQp5fxA0xxLWM+nvDwAKhMLbtLOeUooIHzooqE4qnsVjJ3yQ9Fwm2sSoYxukzGB5U1xjXvajuyUDAghTE+8c+dFFeNCTeQ75LYy73snHWiiiuwmf/Z"/>
          <p:cNvSpPr>
            <a:spLocks noChangeAspect="1" noChangeArrowheads="1"/>
          </p:cNvSpPr>
          <p:nvPr/>
        </p:nvSpPr>
        <p:spPr bwMode="auto">
          <a:xfrm>
            <a:off x="1174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4102" name="Picture 6" descr="http://www.france-horizons.com/Normandie/76-Seine-Maritime/Fecamp/photos-diaporama/04b-detail-falaises.jpg"/>
          <p:cNvPicPr>
            <a:picLocks noChangeAspect="1" noChangeArrowheads="1"/>
          </p:cNvPicPr>
          <p:nvPr/>
        </p:nvPicPr>
        <p:blipFill>
          <a:blip r:embed="rId5" cstate="print"/>
          <a:srcRect/>
          <a:stretch>
            <a:fillRect/>
          </a:stretch>
        </p:blipFill>
        <p:spPr bwMode="auto">
          <a:xfrm>
            <a:off x="6156176" y="3068960"/>
            <a:ext cx="2810721" cy="1512168"/>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098"/>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2" cstate="print"/>
          <a:srcRect/>
          <a:stretch>
            <a:fillRect/>
          </a:stretch>
        </p:blipFill>
        <p:spPr bwMode="auto">
          <a:xfrm>
            <a:off x="2051720" y="1556792"/>
            <a:ext cx="5219625" cy="4907947"/>
          </a:xfrm>
          <a:prstGeom prst="rect">
            <a:avLst/>
          </a:prstGeom>
          <a:noFill/>
          <a:ln w="9525">
            <a:noFill/>
            <a:miter lim="800000"/>
            <a:headEnd/>
            <a:tailEnd/>
          </a:ln>
          <a:effectLst/>
        </p:spPr>
      </p:pic>
      <p:sp>
        <p:nvSpPr>
          <p:cNvPr id="5" name="Rectangle 4"/>
          <p:cNvSpPr/>
          <p:nvPr/>
        </p:nvSpPr>
        <p:spPr>
          <a:xfrm>
            <a:off x="144016" y="109081"/>
            <a:ext cx="5148064" cy="1015663"/>
          </a:xfrm>
          <a:prstGeom prst="rect">
            <a:avLst/>
          </a:prstGeom>
        </p:spPr>
        <p:txBody>
          <a:bodyPr wrap="square">
            <a:spAutoFit/>
          </a:bodyPr>
          <a:lstStyle/>
          <a:p>
            <a:r>
              <a:rPr lang="fr-FR" sz="2000" dirty="0" smtClean="0">
                <a:latin typeface="Avenir Book"/>
                <a:cs typeface="Avenir Book"/>
              </a:rPr>
              <a:t>Les paysages littoraux, </a:t>
            </a:r>
          </a:p>
          <a:p>
            <a:r>
              <a:rPr lang="fr-FR" sz="2000" dirty="0" smtClean="0">
                <a:latin typeface="Avenir Book"/>
                <a:cs typeface="Avenir Book"/>
              </a:rPr>
              <a:t>au contact de la terre et de la mer,</a:t>
            </a:r>
          </a:p>
          <a:p>
            <a:r>
              <a:rPr lang="fr-FR" sz="2000" dirty="0" smtClean="0">
                <a:latin typeface="Avenir Book"/>
                <a:cs typeface="Avenir Book"/>
              </a:rPr>
              <a:t>présentent </a:t>
            </a:r>
            <a:r>
              <a:rPr lang="fr-FR" sz="2000" b="1" dirty="0" smtClean="0">
                <a:solidFill>
                  <a:srgbClr val="558ED5"/>
                </a:solidFill>
                <a:latin typeface="Avenir Book"/>
                <a:cs typeface="Avenir Book"/>
              </a:rPr>
              <a:t>une grande variété de </a:t>
            </a:r>
            <a:r>
              <a:rPr lang="fr-FR" sz="2000" b="1" dirty="0" smtClean="0">
                <a:solidFill>
                  <a:srgbClr val="558ED5"/>
                </a:solidFill>
                <a:latin typeface="Avenir Book"/>
                <a:cs typeface="Avenir Book"/>
              </a:rPr>
              <a:t>côtes</a:t>
            </a:r>
            <a:r>
              <a:rPr lang="fr-FR" sz="2000" dirty="0" smtClean="0">
                <a:solidFill>
                  <a:srgbClr val="558ED5"/>
                </a:solidFill>
                <a:latin typeface="Avenir Book"/>
                <a:cs typeface="Avenir Book"/>
              </a:rPr>
              <a:t>.</a:t>
            </a:r>
            <a:endParaRPr lang="fr-FR" sz="2000" dirty="0">
              <a:solidFill>
                <a:srgbClr val="558ED5"/>
              </a:solidFill>
              <a:latin typeface="Avenir Book"/>
              <a:cs typeface="Avenir Book"/>
            </a:endParaRPr>
          </a:p>
        </p:txBody>
      </p:sp>
      <p:sp>
        <p:nvSpPr>
          <p:cNvPr id="6" name="Rectangle 5"/>
          <p:cNvSpPr/>
          <p:nvPr/>
        </p:nvSpPr>
        <p:spPr>
          <a:xfrm>
            <a:off x="5906173" y="980728"/>
            <a:ext cx="3058315" cy="523220"/>
          </a:xfrm>
          <a:prstGeom prst="rect">
            <a:avLst/>
          </a:prstGeom>
        </p:spPr>
        <p:txBody>
          <a:bodyPr wrap="square">
            <a:spAutoFit/>
          </a:bodyPr>
          <a:lstStyle/>
          <a:p>
            <a:r>
              <a:rPr lang="fr-FR" sz="2800" dirty="0">
                <a:solidFill>
                  <a:srgbClr val="FF0000"/>
                </a:solidFill>
              </a:rPr>
              <a:t>d</a:t>
            </a:r>
            <a:r>
              <a:rPr lang="fr-FR" sz="2800" dirty="0" smtClean="0">
                <a:solidFill>
                  <a:srgbClr val="FF0000"/>
                </a:solidFill>
              </a:rPr>
              <a:t>es </a:t>
            </a:r>
            <a:r>
              <a:rPr lang="fr-FR" sz="2800" dirty="0" smtClean="0">
                <a:solidFill>
                  <a:srgbClr val="FF0000"/>
                </a:solidFill>
              </a:rPr>
              <a:t>plages de sable</a:t>
            </a:r>
            <a:endParaRPr lang="fr-FR" sz="2800" dirty="0">
              <a:solidFill>
                <a:srgbClr val="FF0000"/>
              </a:solidFill>
            </a:endParaRPr>
          </a:p>
        </p:txBody>
      </p:sp>
      <p:sp>
        <p:nvSpPr>
          <p:cNvPr id="7" name="ZoneTexte 6"/>
          <p:cNvSpPr txBox="1"/>
          <p:nvPr/>
        </p:nvSpPr>
        <p:spPr>
          <a:xfrm>
            <a:off x="2987824" y="1916832"/>
            <a:ext cx="2304256" cy="523220"/>
          </a:xfrm>
          <a:prstGeom prst="rect">
            <a:avLst/>
          </a:prstGeom>
          <a:noFill/>
        </p:spPr>
        <p:txBody>
          <a:bodyPr wrap="square" rtlCol="0">
            <a:spAutoFit/>
          </a:bodyPr>
          <a:lstStyle/>
          <a:p>
            <a:r>
              <a:rPr lang="fr-FR" sz="2800" dirty="0" smtClean="0"/>
              <a:t>Manche </a:t>
            </a:r>
            <a:endParaRPr lang="fr-FR" sz="2800" dirty="0"/>
          </a:p>
        </p:txBody>
      </p:sp>
      <p:sp>
        <p:nvSpPr>
          <p:cNvPr id="8" name="ZoneTexte 7"/>
          <p:cNvSpPr txBox="1"/>
          <p:nvPr/>
        </p:nvSpPr>
        <p:spPr>
          <a:xfrm>
            <a:off x="1907704" y="4365104"/>
            <a:ext cx="1728192" cy="954107"/>
          </a:xfrm>
          <a:prstGeom prst="rect">
            <a:avLst/>
          </a:prstGeom>
          <a:noFill/>
        </p:spPr>
        <p:txBody>
          <a:bodyPr wrap="square" rtlCol="0">
            <a:spAutoFit/>
          </a:bodyPr>
          <a:lstStyle/>
          <a:p>
            <a:pPr algn="ctr"/>
            <a:r>
              <a:rPr lang="fr-FR" sz="2800" dirty="0" smtClean="0"/>
              <a:t>Océan </a:t>
            </a:r>
          </a:p>
          <a:p>
            <a:pPr algn="ctr"/>
            <a:r>
              <a:rPr lang="fr-FR" sz="2800" dirty="0" smtClean="0"/>
              <a:t>Atlantique</a:t>
            </a:r>
            <a:endParaRPr lang="fr-FR" sz="2800" dirty="0"/>
          </a:p>
        </p:txBody>
      </p:sp>
      <p:sp>
        <p:nvSpPr>
          <p:cNvPr id="9" name="ZoneTexte 8"/>
          <p:cNvSpPr txBox="1"/>
          <p:nvPr/>
        </p:nvSpPr>
        <p:spPr>
          <a:xfrm>
            <a:off x="5220072" y="6046748"/>
            <a:ext cx="2592288" cy="523220"/>
          </a:xfrm>
          <a:prstGeom prst="rect">
            <a:avLst/>
          </a:prstGeom>
          <a:noFill/>
        </p:spPr>
        <p:txBody>
          <a:bodyPr wrap="square" rtlCol="0">
            <a:spAutoFit/>
          </a:bodyPr>
          <a:lstStyle/>
          <a:p>
            <a:r>
              <a:rPr lang="fr-FR" sz="2800" dirty="0" smtClean="0"/>
              <a:t>Méditerranée </a:t>
            </a:r>
            <a:endParaRPr lang="fr-FR" sz="2800" dirty="0"/>
          </a:p>
        </p:txBody>
      </p:sp>
      <p:pic>
        <p:nvPicPr>
          <p:cNvPr id="11267" name="Picture 3" descr="http://www.photoway.com/images/france-normandie/NORM02_075-plages-debarquement.jpg"/>
          <p:cNvPicPr>
            <a:picLocks noChangeAspect="1" noChangeArrowheads="1"/>
          </p:cNvPicPr>
          <p:nvPr/>
        </p:nvPicPr>
        <p:blipFill>
          <a:blip r:embed="rId3" cstate="print"/>
          <a:srcRect r="30701" b="24401"/>
          <a:stretch>
            <a:fillRect/>
          </a:stretch>
        </p:blipFill>
        <p:spPr bwMode="auto">
          <a:xfrm>
            <a:off x="3275856" y="1124744"/>
            <a:ext cx="1296144" cy="942651"/>
          </a:xfrm>
          <a:prstGeom prst="rect">
            <a:avLst/>
          </a:prstGeom>
          <a:noFill/>
        </p:spPr>
      </p:pic>
      <p:pic>
        <p:nvPicPr>
          <p:cNvPr id="11271" name="Picture 7" descr="http://www.lamanchelibre.fr/photos/maxi/52865.jpg"/>
          <p:cNvPicPr>
            <a:picLocks noChangeAspect="1" noChangeArrowheads="1"/>
          </p:cNvPicPr>
          <p:nvPr/>
        </p:nvPicPr>
        <p:blipFill>
          <a:blip r:embed="rId4" cstate="print"/>
          <a:srcRect/>
          <a:stretch>
            <a:fillRect/>
          </a:stretch>
        </p:blipFill>
        <p:spPr bwMode="auto">
          <a:xfrm>
            <a:off x="35496" y="2492896"/>
            <a:ext cx="2123756" cy="1008112"/>
          </a:xfrm>
          <a:prstGeom prst="rect">
            <a:avLst/>
          </a:prstGeom>
          <a:noFill/>
        </p:spPr>
      </p:pic>
      <p:pic>
        <p:nvPicPr>
          <p:cNvPr id="11273" name="Picture 9" descr="https://encrypted-tbn0.gstatic.com/images?q=tbn:ANd9GcQouYnuJYy53rO-HO1sPdqPWPTgJnZZmy5nehVmHzzlH4fkDOnF"/>
          <p:cNvPicPr>
            <a:picLocks noChangeAspect="1" noChangeArrowheads="1"/>
          </p:cNvPicPr>
          <p:nvPr/>
        </p:nvPicPr>
        <p:blipFill>
          <a:blip r:embed="rId5" cstate="print"/>
          <a:srcRect/>
          <a:stretch>
            <a:fillRect/>
          </a:stretch>
        </p:blipFill>
        <p:spPr bwMode="auto">
          <a:xfrm>
            <a:off x="1287633" y="5373216"/>
            <a:ext cx="2060231" cy="934219"/>
          </a:xfrm>
          <a:prstGeom prst="rect">
            <a:avLst/>
          </a:prstGeom>
          <a:noFill/>
        </p:spPr>
      </p:pic>
      <p:pic>
        <p:nvPicPr>
          <p:cNvPr id="11275" name="Picture 11" descr="https://encrypted-tbn1.gstatic.com/images?q=tbn:ANd9GcTfGsjXQTYLexCyuhZsDnn3b09bhcnTJLk36ylJr6H_5V1luW3N"/>
          <p:cNvPicPr>
            <a:picLocks noChangeAspect="1" noChangeArrowheads="1"/>
          </p:cNvPicPr>
          <p:nvPr/>
        </p:nvPicPr>
        <p:blipFill>
          <a:blip r:embed="rId6" cstate="print"/>
          <a:srcRect/>
          <a:stretch>
            <a:fillRect/>
          </a:stretch>
        </p:blipFill>
        <p:spPr bwMode="auto">
          <a:xfrm>
            <a:off x="7020272" y="4653136"/>
            <a:ext cx="1728192" cy="1294477"/>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27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27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26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2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cstate="print"/>
          <a:srcRect/>
          <a:stretch>
            <a:fillRect/>
          </a:stretch>
        </p:blipFill>
        <p:spPr bwMode="auto">
          <a:xfrm>
            <a:off x="323528" y="1484784"/>
            <a:ext cx="5504176" cy="5157192"/>
          </a:xfrm>
          <a:prstGeom prst="rect">
            <a:avLst/>
          </a:prstGeom>
          <a:noFill/>
          <a:ln w="9525">
            <a:noFill/>
            <a:miter lim="800000"/>
            <a:headEnd/>
            <a:tailEnd/>
          </a:ln>
          <a:effectLst/>
        </p:spPr>
      </p:pic>
      <p:sp>
        <p:nvSpPr>
          <p:cNvPr id="5" name="Rectangle 4"/>
          <p:cNvSpPr/>
          <p:nvPr/>
        </p:nvSpPr>
        <p:spPr>
          <a:xfrm>
            <a:off x="144016" y="109081"/>
            <a:ext cx="4572000" cy="1015663"/>
          </a:xfrm>
          <a:prstGeom prst="rect">
            <a:avLst/>
          </a:prstGeom>
        </p:spPr>
        <p:txBody>
          <a:bodyPr>
            <a:spAutoFit/>
          </a:bodyPr>
          <a:lstStyle/>
          <a:p>
            <a:r>
              <a:rPr lang="fr-FR" sz="2000" dirty="0" smtClean="0"/>
              <a:t>Les paysages littoraux, </a:t>
            </a:r>
          </a:p>
          <a:p>
            <a:r>
              <a:rPr lang="fr-FR" sz="2000" dirty="0" smtClean="0"/>
              <a:t>au contact de la terre et de la mer, </a:t>
            </a:r>
          </a:p>
          <a:p>
            <a:r>
              <a:rPr lang="fr-FR" sz="2000" dirty="0"/>
              <a:t>p</a:t>
            </a:r>
            <a:r>
              <a:rPr lang="fr-FR" sz="2000" dirty="0" smtClean="0"/>
              <a:t>résentent </a:t>
            </a:r>
            <a:r>
              <a:rPr lang="fr-FR" sz="2000" b="1" dirty="0" smtClean="0">
                <a:solidFill>
                  <a:srgbClr val="558ED5"/>
                </a:solidFill>
              </a:rPr>
              <a:t>une grande variété de </a:t>
            </a:r>
            <a:r>
              <a:rPr lang="fr-FR" sz="2000" b="1" dirty="0" smtClean="0">
                <a:solidFill>
                  <a:srgbClr val="558ED5"/>
                </a:solidFill>
              </a:rPr>
              <a:t>côtes</a:t>
            </a:r>
            <a:r>
              <a:rPr lang="fr-FR" sz="2000" dirty="0" smtClean="0"/>
              <a:t>.</a:t>
            </a:r>
            <a:endParaRPr lang="fr-FR" sz="2000" dirty="0"/>
          </a:p>
        </p:txBody>
      </p:sp>
      <p:sp>
        <p:nvSpPr>
          <p:cNvPr id="6" name="Rectangle 5"/>
          <p:cNvSpPr/>
          <p:nvPr/>
        </p:nvSpPr>
        <p:spPr>
          <a:xfrm>
            <a:off x="6372200" y="1268760"/>
            <a:ext cx="2232248" cy="523220"/>
          </a:xfrm>
          <a:prstGeom prst="rect">
            <a:avLst/>
          </a:prstGeom>
        </p:spPr>
        <p:txBody>
          <a:bodyPr wrap="square">
            <a:spAutoFit/>
          </a:bodyPr>
          <a:lstStyle/>
          <a:p>
            <a:r>
              <a:rPr lang="fr-FR" sz="2800" dirty="0">
                <a:solidFill>
                  <a:srgbClr val="FF0000"/>
                </a:solidFill>
              </a:rPr>
              <a:t>d</a:t>
            </a:r>
            <a:r>
              <a:rPr lang="fr-FR" sz="2800" dirty="0" smtClean="0">
                <a:solidFill>
                  <a:srgbClr val="FF0000"/>
                </a:solidFill>
              </a:rPr>
              <a:t>es </a:t>
            </a:r>
            <a:r>
              <a:rPr lang="fr-FR" sz="2800" dirty="0" smtClean="0">
                <a:solidFill>
                  <a:srgbClr val="FF0000"/>
                </a:solidFill>
              </a:rPr>
              <a:t>lagunes</a:t>
            </a:r>
            <a:endParaRPr lang="fr-FR" sz="2800" dirty="0">
              <a:solidFill>
                <a:srgbClr val="FF0000"/>
              </a:solidFill>
            </a:endParaRPr>
          </a:p>
        </p:txBody>
      </p:sp>
      <p:pic>
        <p:nvPicPr>
          <p:cNvPr id="9219" name="Picture 3" descr="JPEG - 122.3 ko - next picture"/>
          <p:cNvPicPr>
            <a:picLocks noChangeAspect="1" noChangeArrowheads="1"/>
          </p:cNvPicPr>
          <p:nvPr/>
        </p:nvPicPr>
        <p:blipFill>
          <a:blip r:embed="rId4" cstate="print"/>
          <a:srcRect/>
          <a:stretch>
            <a:fillRect/>
          </a:stretch>
        </p:blipFill>
        <p:spPr bwMode="auto">
          <a:xfrm>
            <a:off x="6084168" y="4401108"/>
            <a:ext cx="2736304" cy="2052228"/>
          </a:xfrm>
          <a:prstGeom prst="rect">
            <a:avLst/>
          </a:prstGeom>
          <a:noFill/>
        </p:spPr>
      </p:pic>
      <p:pic>
        <p:nvPicPr>
          <p:cNvPr id="9221" name="Picture 5" descr="http://www.ecosociosystemes.fr/lagune.jpg"/>
          <p:cNvPicPr>
            <a:picLocks noChangeAspect="1" noChangeArrowheads="1"/>
          </p:cNvPicPr>
          <p:nvPr/>
        </p:nvPicPr>
        <p:blipFill>
          <a:blip r:embed="rId5" cstate="print"/>
          <a:srcRect/>
          <a:stretch>
            <a:fillRect/>
          </a:stretch>
        </p:blipFill>
        <p:spPr bwMode="auto">
          <a:xfrm>
            <a:off x="6084168" y="1962655"/>
            <a:ext cx="2819222" cy="2114417"/>
          </a:xfrm>
          <a:prstGeom prst="rect">
            <a:avLst/>
          </a:prstGeom>
          <a:noFill/>
        </p:spPr>
      </p:pic>
      <p:sp>
        <p:nvSpPr>
          <p:cNvPr id="10" name="ZoneTexte 9"/>
          <p:cNvSpPr txBox="1"/>
          <p:nvPr/>
        </p:nvSpPr>
        <p:spPr>
          <a:xfrm>
            <a:off x="1475656" y="1916832"/>
            <a:ext cx="2304256" cy="523220"/>
          </a:xfrm>
          <a:prstGeom prst="rect">
            <a:avLst/>
          </a:prstGeom>
          <a:noFill/>
        </p:spPr>
        <p:txBody>
          <a:bodyPr wrap="square" rtlCol="0">
            <a:spAutoFit/>
          </a:bodyPr>
          <a:lstStyle/>
          <a:p>
            <a:r>
              <a:rPr lang="fr-FR" sz="2800" dirty="0" smtClean="0"/>
              <a:t>Manche </a:t>
            </a:r>
            <a:endParaRPr lang="fr-FR" sz="2800" dirty="0"/>
          </a:p>
        </p:txBody>
      </p:sp>
      <p:sp>
        <p:nvSpPr>
          <p:cNvPr id="11" name="ZoneTexte 10"/>
          <p:cNvSpPr txBox="1"/>
          <p:nvPr/>
        </p:nvSpPr>
        <p:spPr>
          <a:xfrm>
            <a:off x="251520" y="4365104"/>
            <a:ext cx="1728192" cy="954107"/>
          </a:xfrm>
          <a:prstGeom prst="rect">
            <a:avLst/>
          </a:prstGeom>
          <a:noFill/>
        </p:spPr>
        <p:txBody>
          <a:bodyPr wrap="square" rtlCol="0">
            <a:spAutoFit/>
          </a:bodyPr>
          <a:lstStyle/>
          <a:p>
            <a:pPr algn="ctr"/>
            <a:r>
              <a:rPr lang="fr-FR" sz="2800" dirty="0" smtClean="0"/>
              <a:t>Océan </a:t>
            </a:r>
          </a:p>
          <a:p>
            <a:pPr algn="ctr"/>
            <a:r>
              <a:rPr lang="fr-FR" sz="2800" dirty="0" smtClean="0"/>
              <a:t>Atlantique</a:t>
            </a:r>
            <a:endParaRPr lang="fr-FR" sz="2800" dirty="0"/>
          </a:p>
        </p:txBody>
      </p:sp>
      <p:sp>
        <p:nvSpPr>
          <p:cNvPr id="13" name="ZoneTexte 12"/>
          <p:cNvSpPr txBox="1"/>
          <p:nvPr/>
        </p:nvSpPr>
        <p:spPr>
          <a:xfrm>
            <a:off x="3635896" y="6021288"/>
            <a:ext cx="2592288" cy="523220"/>
          </a:xfrm>
          <a:prstGeom prst="rect">
            <a:avLst/>
          </a:prstGeom>
          <a:noFill/>
        </p:spPr>
        <p:txBody>
          <a:bodyPr wrap="square" rtlCol="0">
            <a:spAutoFit/>
          </a:bodyPr>
          <a:lstStyle/>
          <a:p>
            <a:r>
              <a:rPr lang="fr-FR" sz="2800" dirty="0" smtClean="0"/>
              <a:t>Méditerranée </a:t>
            </a:r>
            <a:endParaRPr lang="fr-FR" sz="28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219"/>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9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p:cNvPicPr>
            <a:picLocks noChangeAspect="1" noChangeArrowheads="1"/>
          </p:cNvPicPr>
          <p:nvPr/>
        </p:nvPicPr>
        <p:blipFill>
          <a:blip r:embed="rId2" cstate="print"/>
          <a:srcRect/>
          <a:stretch>
            <a:fillRect/>
          </a:stretch>
        </p:blipFill>
        <p:spPr bwMode="auto">
          <a:xfrm>
            <a:off x="3023920" y="938374"/>
            <a:ext cx="6120080" cy="5919626"/>
          </a:xfrm>
          <a:prstGeom prst="rect">
            <a:avLst/>
          </a:prstGeom>
          <a:noFill/>
          <a:ln w="9525">
            <a:noFill/>
            <a:miter lim="800000"/>
            <a:headEnd/>
            <a:tailEnd/>
          </a:ln>
          <a:effectLst/>
        </p:spPr>
      </p:pic>
      <p:sp>
        <p:nvSpPr>
          <p:cNvPr id="3" name="ZoneTexte 2"/>
          <p:cNvSpPr txBox="1"/>
          <p:nvPr/>
        </p:nvSpPr>
        <p:spPr>
          <a:xfrm>
            <a:off x="6804248" y="6021288"/>
            <a:ext cx="2592288" cy="523220"/>
          </a:xfrm>
          <a:prstGeom prst="rect">
            <a:avLst/>
          </a:prstGeom>
          <a:noFill/>
        </p:spPr>
        <p:txBody>
          <a:bodyPr wrap="square" rtlCol="0">
            <a:spAutoFit/>
          </a:bodyPr>
          <a:lstStyle/>
          <a:p>
            <a:r>
              <a:rPr lang="fr-FR" sz="2800" dirty="0" smtClean="0"/>
              <a:t>Méditerranée </a:t>
            </a:r>
            <a:endParaRPr lang="fr-FR" sz="2800" dirty="0"/>
          </a:p>
        </p:txBody>
      </p:sp>
      <p:sp>
        <p:nvSpPr>
          <p:cNvPr id="4" name="Rectangle 3"/>
          <p:cNvSpPr/>
          <p:nvPr/>
        </p:nvSpPr>
        <p:spPr>
          <a:xfrm>
            <a:off x="0" y="0"/>
            <a:ext cx="5292080" cy="954107"/>
          </a:xfrm>
          <a:prstGeom prst="rect">
            <a:avLst/>
          </a:prstGeom>
        </p:spPr>
        <p:txBody>
          <a:bodyPr wrap="square">
            <a:spAutoFit/>
          </a:bodyPr>
          <a:lstStyle/>
          <a:p>
            <a:r>
              <a:rPr lang="fr-FR" dirty="0" smtClean="0">
                <a:latin typeface="Avenir Book"/>
                <a:cs typeface="Avenir Book"/>
              </a:rPr>
              <a:t>Les paysages littoraux, </a:t>
            </a:r>
          </a:p>
          <a:p>
            <a:r>
              <a:rPr lang="fr-FR" dirty="0" smtClean="0">
                <a:latin typeface="Avenir Book"/>
                <a:cs typeface="Avenir Book"/>
              </a:rPr>
              <a:t>au contact de la terre et de la mer, </a:t>
            </a:r>
          </a:p>
          <a:p>
            <a:r>
              <a:rPr lang="fr-FR" dirty="0">
                <a:latin typeface="Avenir Book"/>
                <a:cs typeface="Avenir Book"/>
              </a:rPr>
              <a:t>p</a:t>
            </a:r>
            <a:r>
              <a:rPr lang="fr-FR" dirty="0" smtClean="0">
                <a:latin typeface="Avenir Book"/>
                <a:cs typeface="Avenir Book"/>
              </a:rPr>
              <a:t>résentent </a:t>
            </a:r>
            <a:r>
              <a:rPr lang="fr-FR" b="1" dirty="0" smtClean="0">
                <a:solidFill>
                  <a:srgbClr val="558ED5"/>
                </a:solidFill>
                <a:latin typeface="Avenir Book"/>
                <a:cs typeface="Avenir Book"/>
              </a:rPr>
              <a:t>une grande variété d’aménagements</a:t>
            </a:r>
            <a:r>
              <a:rPr lang="fr-FR" sz="2000" dirty="0" smtClean="0"/>
              <a:t>.</a:t>
            </a:r>
            <a:endParaRPr lang="fr-FR" sz="2000" dirty="0"/>
          </a:p>
        </p:txBody>
      </p:sp>
      <p:sp>
        <p:nvSpPr>
          <p:cNvPr id="5" name="Rectangle 4"/>
          <p:cNvSpPr/>
          <p:nvPr/>
        </p:nvSpPr>
        <p:spPr>
          <a:xfrm>
            <a:off x="5796136" y="385500"/>
            <a:ext cx="3240360" cy="523220"/>
          </a:xfrm>
          <a:prstGeom prst="rect">
            <a:avLst/>
          </a:prstGeom>
        </p:spPr>
        <p:txBody>
          <a:bodyPr wrap="square">
            <a:spAutoFit/>
          </a:bodyPr>
          <a:lstStyle/>
          <a:p>
            <a:pPr algn="ctr"/>
            <a:r>
              <a:rPr lang="fr-FR" sz="2800" dirty="0">
                <a:solidFill>
                  <a:srgbClr val="FF0000"/>
                </a:solidFill>
              </a:rPr>
              <a:t>d</a:t>
            </a:r>
            <a:r>
              <a:rPr lang="fr-FR" sz="2800" dirty="0" smtClean="0">
                <a:solidFill>
                  <a:srgbClr val="FF0000"/>
                </a:solidFill>
              </a:rPr>
              <a:t>es </a:t>
            </a:r>
            <a:r>
              <a:rPr lang="fr-FR" sz="2800" dirty="0" smtClean="0">
                <a:solidFill>
                  <a:srgbClr val="FF0000"/>
                </a:solidFill>
              </a:rPr>
              <a:t>ports de pêche</a:t>
            </a:r>
            <a:endParaRPr lang="fr-FR" sz="2800" dirty="0">
              <a:solidFill>
                <a:srgbClr val="FF0000"/>
              </a:solidFill>
            </a:endParaRPr>
          </a:p>
        </p:txBody>
      </p:sp>
      <p:sp>
        <p:nvSpPr>
          <p:cNvPr id="6" name="ZoneTexte 5"/>
          <p:cNvSpPr txBox="1"/>
          <p:nvPr/>
        </p:nvSpPr>
        <p:spPr>
          <a:xfrm>
            <a:off x="4644008" y="1484784"/>
            <a:ext cx="2304256" cy="523220"/>
          </a:xfrm>
          <a:prstGeom prst="rect">
            <a:avLst/>
          </a:prstGeom>
          <a:noFill/>
        </p:spPr>
        <p:txBody>
          <a:bodyPr wrap="square" rtlCol="0">
            <a:spAutoFit/>
          </a:bodyPr>
          <a:lstStyle/>
          <a:p>
            <a:r>
              <a:rPr lang="fr-FR" sz="2800" dirty="0" smtClean="0"/>
              <a:t>Manche </a:t>
            </a:r>
            <a:endParaRPr lang="fr-FR" sz="2800" dirty="0"/>
          </a:p>
        </p:txBody>
      </p:sp>
      <p:sp>
        <p:nvSpPr>
          <p:cNvPr id="7" name="ZoneTexte 6"/>
          <p:cNvSpPr txBox="1"/>
          <p:nvPr/>
        </p:nvSpPr>
        <p:spPr>
          <a:xfrm>
            <a:off x="3131840" y="4797152"/>
            <a:ext cx="1728192" cy="954107"/>
          </a:xfrm>
          <a:prstGeom prst="rect">
            <a:avLst/>
          </a:prstGeom>
          <a:noFill/>
        </p:spPr>
        <p:txBody>
          <a:bodyPr wrap="square" rtlCol="0">
            <a:spAutoFit/>
          </a:bodyPr>
          <a:lstStyle/>
          <a:p>
            <a:pPr algn="ctr"/>
            <a:r>
              <a:rPr lang="fr-FR" sz="2800" dirty="0" smtClean="0"/>
              <a:t>Océan </a:t>
            </a:r>
          </a:p>
          <a:p>
            <a:pPr algn="ctr"/>
            <a:r>
              <a:rPr lang="fr-FR" sz="2800" dirty="0" smtClean="0"/>
              <a:t>Atlantique</a:t>
            </a:r>
            <a:endParaRPr lang="fr-FR" sz="2800" dirty="0"/>
          </a:p>
        </p:txBody>
      </p:sp>
      <p:pic>
        <p:nvPicPr>
          <p:cNvPr id="25603" name="Picture 3" descr="cimg3975.jpg">
            <a:hlinkClick r:id="rId3" tooltip="cimg3975.jpg"/>
          </p:cNvPr>
          <p:cNvPicPr>
            <a:picLocks noChangeAspect="1" noChangeArrowheads="1"/>
          </p:cNvPicPr>
          <p:nvPr/>
        </p:nvPicPr>
        <p:blipFill>
          <a:blip r:embed="rId4" cstate="print"/>
          <a:srcRect/>
          <a:stretch>
            <a:fillRect/>
          </a:stretch>
        </p:blipFill>
        <p:spPr bwMode="auto">
          <a:xfrm>
            <a:off x="5868144" y="1988840"/>
            <a:ext cx="1512168" cy="1134126"/>
          </a:xfrm>
          <a:prstGeom prst="rect">
            <a:avLst/>
          </a:prstGeom>
          <a:noFill/>
        </p:spPr>
      </p:pic>
      <p:sp>
        <p:nvSpPr>
          <p:cNvPr id="9" name="ZoneTexte 8"/>
          <p:cNvSpPr txBox="1"/>
          <p:nvPr/>
        </p:nvSpPr>
        <p:spPr>
          <a:xfrm>
            <a:off x="5868144" y="2708920"/>
            <a:ext cx="1584176" cy="461665"/>
          </a:xfrm>
          <a:prstGeom prst="rect">
            <a:avLst/>
          </a:prstGeom>
          <a:noFill/>
        </p:spPr>
        <p:txBody>
          <a:bodyPr wrap="square" rtlCol="0">
            <a:spAutoFit/>
          </a:bodyPr>
          <a:lstStyle/>
          <a:p>
            <a:pPr algn="ctr"/>
            <a:r>
              <a:rPr lang="fr-FR" sz="2400" dirty="0" smtClean="0">
                <a:solidFill>
                  <a:schemeClr val="bg1"/>
                </a:solidFill>
              </a:rPr>
              <a:t>Boulogne </a:t>
            </a:r>
            <a:endParaRPr lang="fr-FR" sz="2400" dirty="0">
              <a:solidFill>
                <a:schemeClr val="bg1"/>
              </a:solidFill>
            </a:endParaRPr>
          </a:p>
        </p:txBody>
      </p:sp>
      <p:pic>
        <p:nvPicPr>
          <p:cNvPr id="25605" name="Picture 5" descr="http://photo_france.pagesperso-orange.fr/Concarneau-1982.jpg"/>
          <p:cNvPicPr>
            <a:picLocks noChangeAspect="1" noChangeArrowheads="1"/>
          </p:cNvPicPr>
          <p:nvPr/>
        </p:nvPicPr>
        <p:blipFill>
          <a:blip r:embed="rId5" cstate="print"/>
          <a:srcRect/>
          <a:stretch>
            <a:fillRect/>
          </a:stretch>
        </p:blipFill>
        <p:spPr bwMode="auto">
          <a:xfrm>
            <a:off x="395536" y="2276872"/>
            <a:ext cx="1941893" cy="1368152"/>
          </a:xfrm>
          <a:prstGeom prst="rect">
            <a:avLst/>
          </a:prstGeom>
          <a:noFill/>
        </p:spPr>
      </p:pic>
      <p:sp>
        <p:nvSpPr>
          <p:cNvPr id="11" name="Rectangle 10"/>
          <p:cNvSpPr/>
          <p:nvPr/>
        </p:nvSpPr>
        <p:spPr>
          <a:xfrm>
            <a:off x="251520" y="3212976"/>
            <a:ext cx="1800200" cy="461665"/>
          </a:xfrm>
          <a:prstGeom prst="rect">
            <a:avLst/>
          </a:prstGeom>
        </p:spPr>
        <p:txBody>
          <a:bodyPr wrap="square">
            <a:spAutoFit/>
          </a:bodyPr>
          <a:lstStyle/>
          <a:p>
            <a:pPr algn="ctr"/>
            <a:r>
              <a:rPr lang="fr-FR" sz="2400" dirty="0" smtClean="0">
                <a:solidFill>
                  <a:schemeClr val="bg1"/>
                </a:solidFill>
              </a:rPr>
              <a:t>Concarneau </a:t>
            </a:r>
            <a:r>
              <a:rPr lang="fr-FR" dirty="0" smtClean="0">
                <a:solidFill>
                  <a:schemeClr val="bg1"/>
                </a:solidFill>
              </a:rPr>
              <a:t> </a:t>
            </a:r>
            <a:endParaRPr lang="fr-FR" dirty="0">
              <a:solidFill>
                <a:schemeClr val="bg1"/>
              </a:solidFill>
            </a:endParaRPr>
          </a:p>
        </p:txBody>
      </p:sp>
      <p:pic>
        <p:nvPicPr>
          <p:cNvPr id="25607" name="Picture 7" descr="http://www.en-charente-maritime.com/sites/en-charente-maritime.com/files/sit/data/photos/7656442a7a4591afdcb0a27020c5cc4a.JPG"/>
          <p:cNvPicPr>
            <a:picLocks noChangeAspect="1" noChangeArrowheads="1"/>
          </p:cNvPicPr>
          <p:nvPr/>
        </p:nvPicPr>
        <p:blipFill>
          <a:blip r:embed="rId6" cstate="print"/>
          <a:srcRect/>
          <a:stretch>
            <a:fillRect/>
          </a:stretch>
        </p:blipFill>
        <p:spPr bwMode="auto">
          <a:xfrm>
            <a:off x="327839" y="5373216"/>
            <a:ext cx="2155929" cy="1440160"/>
          </a:xfrm>
          <a:prstGeom prst="rect">
            <a:avLst/>
          </a:prstGeom>
          <a:noFill/>
        </p:spPr>
      </p:pic>
      <p:sp>
        <p:nvSpPr>
          <p:cNvPr id="13" name="Rectangle 12"/>
          <p:cNvSpPr/>
          <p:nvPr/>
        </p:nvSpPr>
        <p:spPr>
          <a:xfrm>
            <a:off x="179512" y="6423719"/>
            <a:ext cx="1800200" cy="461665"/>
          </a:xfrm>
          <a:prstGeom prst="rect">
            <a:avLst/>
          </a:prstGeom>
        </p:spPr>
        <p:txBody>
          <a:bodyPr wrap="square">
            <a:spAutoFit/>
          </a:bodyPr>
          <a:lstStyle/>
          <a:p>
            <a:pPr algn="ctr"/>
            <a:r>
              <a:rPr lang="fr-FR" sz="2400" dirty="0" smtClean="0">
                <a:solidFill>
                  <a:schemeClr val="bg1"/>
                </a:solidFill>
              </a:rPr>
              <a:t>La Rochelle </a:t>
            </a:r>
            <a:r>
              <a:rPr lang="fr-FR" dirty="0" smtClean="0">
                <a:solidFill>
                  <a:schemeClr val="bg1"/>
                </a:solidFill>
              </a:rPr>
              <a:t> </a:t>
            </a:r>
            <a:endParaRPr lang="fr-FR" dirty="0">
              <a:solidFill>
                <a:schemeClr val="bg1"/>
              </a:solidFill>
            </a:endParaRPr>
          </a:p>
        </p:txBody>
      </p:sp>
      <p:pic>
        <p:nvPicPr>
          <p:cNvPr id="25609" name="Picture 9" descr="Port de pêche, Lorient"/>
          <p:cNvPicPr>
            <a:picLocks noChangeAspect="1" noChangeArrowheads="1"/>
          </p:cNvPicPr>
          <p:nvPr/>
        </p:nvPicPr>
        <p:blipFill>
          <a:blip r:embed="rId7" cstate="print"/>
          <a:srcRect t="9091" r="5500"/>
          <a:stretch>
            <a:fillRect/>
          </a:stretch>
        </p:blipFill>
        <p:spPr bwMode="auto">
          <a:xfrm>
            <a:off x="395536" y="3861048"/>
            <a:ext cx="1872208" cy="1440160"/>
          </a:xfrm>
          <a:prstGeom prst="rect">
            <a:avLst/>
          </a:prstGeom>
          <a:noFill/>
        </p:spPr>
      </p:pic>
      <p:sp>
        <p:nvSpPr>
          <p:cNvPr id="15" name="Rectangle 14"/>
          <p:cNvSpPr/>
          <p:nvPr/>
        </p:nvSpPr>
        <p:spPr>
          <a:xfrm>
            <a:off x="-36512" y="4911551"/>
            <a:ext cx="1800200" cy="461665"/>
          </a:xfrm>
          <a:prstGeom prst="rect">
            <a:avLst/>
          </a:prstGeom>
        </p:spPr>
        <p:txBody>
          <a:bodyPr wrap="square">
            <a:spAutoFit/>
          </a:bodyPr>
          <a:lstStyle/>
          <a:p>
            <a:pPr algn="ctr"/>
            <a:r>
              <a:rPr lang="fr-FR" sz="2400" dirty="0" smtClean="0">
                <a:solidFill>
                  <a:schemeClr val="bg1"/>
                </a:solidFill>
              </a:rPr>
              <a:t>Lorient</a:t>
            </a:r>
            <a:endParaRPr lang="fr-FR" dirty="0">
              <a:solidFill>
                <a:schemeClr val="bg1"/>
              </a:solidFill>
            </a:endParaRPr>
          </a:p>
        </p:txBody>
      </p:sp>
      <p:pic>
        <p:nvPicPr>
          <p:cNvPr id="25611" name="Picture 11" descr="http://www.photosdefrance.com/images/arrivee2.jpg"/>
          <p:cNvPicPr>
            <a:picLocks noChangeAspect="1" noChangeArrowheads="1"/>
          </p:cNvPicPr>
          <p:nvPr/>
        </p:nvPicPr>
        <p:blipFill>
          <a:blip r:embed="rId8" cstate="print"/>
          <a:srcRect l="7928" t="5953" r="36578" b="10707"/>
          <a:stretch>
            <a:fillRect/>
          </a:stretch>
        </p:blipFill>
        <p:spPr bwMode="auto">
          <a:xfrm>
            <a:off x="395536" y="980728"/>
            <a:ext cx="2448272" cy="1224136"/>
          </a:xfrm>
          <a:prstGeom prst="rect">
            <a:avLst/>
          </a:prstGeom>
          <a:noFill/>
        </p:spPr>
      </p:pic>
      <p:sp>
        <p:nvSpPr>
          <p:cNvPr id="17" name="Rectangle 16"/>
          <p:cNvSpPr/>
          <p:nvPr/>
        </p:nvSpPr>
        <p:spPr>
          <a:xfrm>
            <a:off x="107504" y="1844824"/>
            <a:ext cx="1800200" cy="738664"/>
          </a:xfrm>
          <a:prstGeom prst="rect">
            <a:avLst/>
          </a:prstGeom>
        </p:spPr>
        <p:txBody>
          <a:bodyPr wrap="square">
            <a:spAutoFit/>
          </a:bodyPr>
          <a:lstStyle/>
          <a:p>
            <a:pPr algn="ctr"/>
            <a:r>
              <a:rPr lang="fr-FR" sz="2400" dirty="0" smtClean="0">
                <a:solidFill>
                  <a:schemeClr val="bg1"/>
                </a:solidFill>
              </a:rPr>
              <a:t>Guilvinec</a:t>
            </a:r>
          </a:p>
          <a:p>
            <a:pPr algn="ctr"/>
            <a:endParaRPr lang="fr-FR" dirty="0">
              <a:solidFill>
                <a:schemeClr val="bg1"/>
              </a:solidFill>
            </a:endParaRPr>
          </a:p>
        </p:txBody>
      </p:sp>
      <p:cxnSp>
        <p:nvCxnSpPr>
          <p:cNvPr id="21" name="Connecteur droit avec flèche 20"/>
          <p:cNvCxnSpPr/>
          <p:nvPr/>
        </p:nvCxnSpPr>
        <p:spPr>
          <a:xfrm>
            <a:off x="2915816" y="1916832"/>
            <a:ext cx="648072" cy="86409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a:off x="2195736" y="2996952"/>
            <a:ext cx="1378859" cy="11639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flipV="1">
            <a:off x="2195736" y="3284984"/>
            <a:ext cx="1728192" cy="86409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flipV="1">
            <a:off x="2339752" y="4077072"/>
            <a:ext cx="2520280" cy="165618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flipH="1" flipV="1">
            <a:off x="6300192" y="1772816"/>
            <a:ext cx="864096" cy="21602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5611"/>
                                        </p:tgtEl>
                                        <p:attrNameLst>
                                          <p:attrName>style.visibility</p:attrName>
                                        </p:attrNameLst>
                                      </p:cBhvr>
                                      <p:to>
                                        <p:strVal val="visible"/>
                                      </p:to>
                                    </p:set>
                                    <p:animEffect transition="in" filter="blinds(horizontal)">
                                      <p:cBhvr>
                                        <p:cTn id="25" dur="500"/>
                                        <p:tgtEl>
                                          <p:spTgt spid="25611"/>
                                        </p:tgtEl>
                                      </p:cBhvr>
                                    </p:animEffect>
                                  </p:childTnLst>
                                </p:cTn>
                              </p:par>
                              <p:par>
                                <p:cTn id="26" presetID="3" presetClass="entr" presetSubtype="10" fill="hold" grpId="1"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linds(horizontal)">
                                      <p:cBhvr>
                                        <p:cTn id="28" dur="500"/>
                                        <p:tgtEl>
                                          <p:spTgt spid="17"/>
                                        </p:tgtEl>
                                      </p:cBhvr>
                                    </p:animEffect>
                                  </p:childTnLst>
                                </p:cTn>
                              </p:par>
                              <p:par>
                                <p:cTn id="29" presetID="2" presetClass="entr" presetSubtype="4"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5605"/>
                                        </p:tgtEl>
                                        <p:attrNameLst>
                                          <p:attrName>style.visibility</p:attrName>
                                        </p:attrNameLst>
                                      </p:cBhvr>
                                      <p:to>
                                        <p:strVal val="visible"/>
                                      </p:to>
                                    </p:set>
                                    <p:animEffect transition="in" filter="blinds(horizontal)">
                                      <p:cBhvr>
                                        <p:cTn id="37" dur="500"/>
                                        <p:tgtEl>
                                          <p:spTgt spid="25605"/>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linds(horizontal)">
                                      <p:cBhvr>
                                        <p:cTn id="40" dur="500"/>
                                        <p:tgtEl>
                                          <p:spTgt spid="11"/>
                                        </p:tgtEl>
                                      </p:cBhvr>
                                    </p:animEffect>
                                  </p:childTnLst>
                                </p:cTn>
                              </p:par>
                              <p:par>
                                <p:cTn id="41" presetID="2" presetClass="entr" presetSubtype="4"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25609"/>
                                        </p:tgtEl>
                                        <p:attrNameLst>
                                          <p:attrName>style.visibility</p:attrName>
                                        </p:attrNameLst>
                                      </p:cBhvr>
                                      <p:to>
                                        <p:strVal val="visible"/>
                                      </p:to>
                                    </p:set>
                                    <p:animEffect transition="in" filter="blinds(horizontal)">
                                      <p:cBhvr>
                                        <p:cTn id="49" dur="500"/>
                                        <p:tgtEl>
                                          <p:spTgt spid="25609"/>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linds(horizontal)">
                                      <p:cBhvr>
                                        <p:cTn id="52" dur="500"/>
                                        <p:tgtEl>
                                          <p:spTgt spid="15"/>
                                        </p:tgtEl>
                                      </p:cBhvr>
                                    </p:animEffect>
                                  </p:childTnLst>
                                </p:cTn>
                              </p:par>
                              <p:par>
                                <p:cTn id="53" presetID="2" presetClass="entr" presetSubtype="4"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nodeType="clickEffect">
                                  <p:stCondLst>
                                    <p:cond delay="0"/>
                                  </p:stCondLst>
                                  <p:childTnLst>
                                    <p:set>
                                      <p:cBhvr>
                                        <p:cTn id="60" dur="1" fill="hold">
                                          <p:stCondLst>
                                            <p:cond delay="0"/>
                                          </p:stCondLst>
                                        </p:cTn>
                                        <p:tgtEl>
                                          <p:spTgt spid="25607"/>
                                        </p:tgtEl>
                                        <p:attrNameLst>
                                          <p:attrName>style.visibility</p:attrName>
                                        </p:attrNameLst>
                                      </p:cBhvr>
                                      <p:to>
                                        <p:strVal val="visible"/>
                                      </p:to>
                                    </p:set>
                                    <p:animEffect transition="in" filter="blinds(horizontal)">
                                      <p:cBhvr>
                                        <p:cTn id="61" dur="500"/>
                                        <p:tgtEl>
                                          <p:spTgt spid="25607"/>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blinds(horizontal)">
                                      <p:cBhvr>
                                        <p:cTn id="64" dur="500"/>
                                        <p:tgtEl>
                                          <p:spTgt spid="13"/>
                                        </p:tgtEl>
                                      </p:cBhvr>
                                    </p:animEffect>
                                  </p:childTnLst>
                                </p:cTn>
                              </p:par>
                              <p:par>
                                <p:cTn id="65" presetID="2" presetClass="entr" presetSubtype="4" fill="hold"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500" fill="hold"/>
                                        <p:tgtEl>
                                          <p:spTgt spid="26"/>
                                        </p:tgtEl>
                                        <p:attrNameLst>
                                          <p:attrName>ppt_x</p:attrName>
                                        </p:attrNameLst>
                                      </p:cBhvr>
                                      <p:tavLst>
                                        <p:tav tm="0">
                                          <p:val>
                                            <p:strVal val="#ppt_x"/>
                                          </p:val>
                                        </p:tav>
                                        <p:tav tm="100000">
                                          <p:val>
                                            <p:strVal val="#ppt_x"/>
                                          </p:val>
                                        </p:tav>
                                      </p:tavLst>
                                    </p:anim>
                                    <p:anim calcmode="lin" valueType="num">
                                      <p:cBhvr additive="base">
                                        <p:cTn id="6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nodeType="clickEffect">
                                  <p:stCondLst>
                                    <p:cond delay="0"/>
                                  </p:stCondLst>
                                  <p:childTnLst>
                                    <p:set>
                                      <p:cBhvr>
                                        <p:cTn id="72" dur="1" fill="hold">
                                          <p:stCondLst>
                                            <p:cond delay="0"/>
                                          </p:stCondLst>
                                        </p:cTn>
                                        <p:tgtEl>
                                          <p:spTgt spid="25603"/>
                                        </p:tgtEl>
                                        <p:attrNameLst>
                                          <p:attrName>style.visibility</p:attrName>
                                        </p:attrNameLst>
                                      </p:cBhvr>
                                      <p:to>
                                        <p:strVal val="visible"/>
                                      </p:to>
                                    </p:set>
                                    <p:animEffect transition="in" filter="blinds(horizontal)">
                                      <p:cBhvr>
                                        <p:cTn id="73" dur="500"/>
                                        <p:tgtEl>
                                          <p:spTgt spid="25603"/>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blinds(horizontal)">
                                      <p:cBhvr>
                                        <p:cTn id="76" dur="500"/>
                                        <p:tgtEl>
                                          <p:spTgt spid="9"/>
                                        </p:tgtEl>
                                      </p:cBhvr>
                                    </p:animEffect>
                                  </p:childTnLst>
                                </p:cTn>
                              </p:par>
                              <p:par>
                                <p:cTn id="77" presetID="2" presetClass="entr" presetSubtype="4" fill="hold" nodeType="with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additive="base">
                                        <p:cTn id="79" dur="500" fill="hold"/>
                                        <p:tgtEl>
                                          <p:spTgt spid="28"/>
                                        </p:tgtEl>
                                        <p:attrNameLst>
                                          <p:attrName>ppt_x</p:attrName>
                                        </p:attrNameLst>
                                      </p:cBhvr>
                                      <p:tavLst>
                                        <p:tav tm="0">
                                          <p:val>
                                            <p:strVal val="#ppt_x"/>
                                          </p:val>
                                        </p:tav>
                                        <p:tav tm="100000">
                                          <p:val>
                                            <p:strVal val="#ppt_x"/>
                                          </p:val>
                                        </p:tav>
                                      </p:tavLst>
                                    </p:anim>
                                    <p:anim calcmode="lin" valueType="num">
                                      <p:cBhvr additive="base">
                                        <p:cTn id="8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9" grpId="0"/>
      <p:bldP spid="11" grpId="0"/>
      <p:bldP spid="13" grpId="0"/>
      <p:bldP spid="15" grpId="0"/>
      <p:bldP spid="1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04048" y="188640"/>
            <a:ext cx="3888432" cy="584775"/>
          </a:xfrm>
          <a:prstGeom prst="rect">
            <a:avLst/>
          </a:prstGeom>
        </p:spPr>
        <p:txBody>
          <a:bodyPr wrap="square">
            <a:spAutoFit/>
          </a:bodyPr>
          <a:lstStyle/>
          <a:p>
            <a:pPr algn="ctr"/>
            <a:r>
              <a:rPr lang="fr-FR" sz="3200" dirty="0" smtClean="0">
                <a:solidFill>
                  <a:srgbClr val="FF0000"/>
                </a:solidFill>
              </a:rPr>
              <a:t>Des ports industriels</a:t>
            </a:r>
            <a:endParaRPr lang="fr-FR" sz="3200" dirty="0">
              <a:solidFill>
                <a:srgbClr val="FF0000"/>
              </a:solidFill>
            </a:endParaRPr>
          </a:p>
        </p:txBody>
      </p:sp>
      <p:sp>
        <p:nvSpPr>
          <p:cNvPr id="9" name="Rectangle 8"/>
          <p:cNvSpPr/>
          <p:nvPr/>
        </p:nvSpPr>
        <p:spPr>
          <a:xfrm>
            <a:off x="0" y="0"/>
            <a:ext cx="4932040" cy="954107"/>
          </a:xfrm>
          <a:prstGeom prst="rect">
            <a:avLst/>
          </a:prstGeom>
        </p:spPr>
        <p:txBody>
          <a:bodyPr wrap="square">
            <a:spAutoFit/>
          </a:bodyPr>
          <a:lstStyle/>
          <a:p>
            <a:pPr algn="ctr"/>
            <a:r>
              <a:rPr lang="fr-FR" dirty="0" smtClean="0"/>
              <a:t>Les paysages littoraux, </a:t>
            </a:r>
          </a:p>
          <a:p>
            <a:pPr algn="ctr"/>
            <a:r>
              <a:rPr lang="fr-FR" dirty="0" smtClean="0"/>
              <a:t>au contact de la terre et de la mer, </a:t>
            </a:r>
          </a:p>
          <a:p>
            <a:pPr algn="ctr"/>
            <a:r>
              <a:rPr lang="fr-FR" dirty="0"/>
              <a:t>p</a:t>
            </a:r>
            <a:r>
              <a:rPr lang="fr-FR" dirty="0" smtClean="0"/>
              <a:t>résentent </a:t>
            </a:r>
            <a:r>
              <a:rPr lang="fr-FR" b="1" dirty="0" smtClean="0"/>
              <a:t>une grande variété d’aménagements</a:t>
            </a:r>
            <a:r>
              <a:rPr lang="fr-FR" sz="2000" dirty="0" smtClean="0"/>
              <a:t>.</a:t>
            </a:r>
            <a:endParaRPr lang="fr-FR" sz="2000" dirty="0"/>
          </a:p>
        </p:txBody>
      </p:sp>
      <p:pic>
        <p:nvPicPr>
          <p:cNvPr id="28673" name="Picture 1"/>
          <p:cNvPicPr>
            <a:picLocks noChangeAspect="1" noChangeArrowheads="1"/>
          </p:cNvPicPr>
          <p:nvPr/>
        </p:nvPicPr>
        <p:blipFill>
          <a:blip r:embed="rId3" cstate="print"/>
          <a:srcRect/>
          <a:stretch>
            <a:fillRect/>
          </a:stretch>
        </p:blipFill>
        <p:spPr bwMode="auto">
          <a:xfrm>
            <a:off x="2987824" y="1340768"/>
            <a:ext cx="5518490" cy="5328592"/>
          </a:xfrm>
          <a:prstGeom prst="rect">
            <a:avLst/>
          </a:prstGeom>
          <a:noFill/>
          <a:ln w="9525">
            <a:noFill/>
            <a:miter lim="800000"/>
            <a:headEnd/>
            <a:tailEnd/>
          </a:ln>
          <a:effectLst/>
        </p:spPr>
      </p:pic>
      <p:sp>
        <p:nvSpPr>
          <p:cNvPr id="2" name="ZoneTexte 1"/>
          <p:cNvSpPr txBox="1"/>
          <p:nvPr/>
        </p:nvSpPr>
        <p:spPr>
          <a:xfrm>
            <a:off x="6372200" y="6021288"/>
            <a:ext cx="2592288" cy="523220"/>
          </a:xfrm>
          <a:prstGeom prst="rect">
            <a:avLst/>
          </a:prstGeom>
          <a:noFill/>
        </p:spPr>
        <p:txBody>
          <a:bodyPr wrap="square" rtlCol="0">
            <a:spAutoFit/>
          </a:bodyPr>
          <a:lstStyle/>
          <a:p>
            <a:r>
              <a:rPr lang="fr-FR" sz="2800" dirty="0" smtClean="0"/>
              <a:t>Méditerranée </a:t>
            </a:r>
            <a:endParaRPr lang="fr-FR" sz="2800" dirty="0"/>
          </a:p>
        </p:txBody>
      </p:sp>
      <p:sp>
        <p:nvSpPr>
          <p:cNvPr id="4" name="ZoneTexte 3"/>
          <p:cNvSpPr txBox="1"/>
          <p:nvPr/>
        </p:nvSpPr>
        <p:spPr>
          <a:xfrm>
            <a:off x="2843808" y="4365104"/>
            <a:ext cx="1728192" cy="954107"/>
          </a:xfrm>
          <a:prstGeom prst="rect">
            <a:avLst/>
          </a:prstGeom>
          <a:noFill/>
        </p:spPr>
        <p:txBody>
          <a:bodyPr wrap="square" rtlCol="0">
            <a:spAutoFit/>
          </a:bodyPr>
          <a:lstStyle/>
          <a:p>
            <a:pPr algn="ctr"/>
            <a:r>
              <a:rPr lang="fr-FR" sz="2800" dirty="0" smtClean="0"/>
              <a:t>Océan </a:t>
            </a:r>
          </a:p>
          <a:p>
            <a:pPr algn="ctr"/>
            <a:r>
              <a:rPr lang="fr-FR" sz="2800" dirty="0" smtClean="0"/>
              <a:t>Atlantique</a:t>
            </a:r>
            <a:endParaRPr lang="fr-FR" sz="2800" dirty="0"/>
          </a:p>
        </p:txBody>
      </p:sp>
      <p:sp>
        <p:nvSpPr>
          <p:cNvPr id="3" name="ZoneTexte 2"/>
          <p:cNvSpPr txBox="1"/>
          <p:nvPr/>
        </p:nvSpPr>
        <p:spPr>
          <a:xfrm>
            <a:off x="4283968" y="1844824"/>
            <a:ext cx="2304256" cy="523220"/>
          </a:xfrm>
          <a:prstGeom prst="rect">
            <a:avLst/>
          </a:prstGeom>
          <a:noFill/>
        </p:spPr>
        <p:txBody>
          <a:bodyPr wrap="square" rtlCol="0">
            <a:spAutoFit/>
          </a:bodyPr>
          <a:lstStyle/>
          <a:p>
            <a:r>
              <a:rPr lang="fr-FR" sz="2800" dirty="0" smtClean="0"/>
              <a:t>Manche </a:t>
            </a:r>
            <a:endParaRPr lang="fr-FR" sz="2800" dirty="0"/>
          </a:p>
        </p:txBody>
      </p:sp>
      <p:sp>
        <p:nvSpPr>
          <p:cNvPr id="14" name="ZoneTexte 13"/>
          <p:cNvSpPr txBox="1"/>
          <p:nvPr/>
        </p:nvSpPr>
        <p:spPr>
          <a:xfrm>
            <a:off x="323528" y="4941168"/>
            <a:ext cx="2088232" cy="523220"/>
          </a:xfrm>
          <a:prstGeom prst="rect">
            <a:avLst/>
          </a:prstGeom>
          <a:noFill/>
        </p:spPr>
        <p:txBody>
          <a:bodyPr wrap="square" rtlCol="0">
            <a:spAutoFit/>
          </a:bodyPr>
          <a:lstStyle/>
          <a:p>
            <a:r>
              <a:rPr lang="fr-FR" sz="2800" dirty="0" smtClean="0">
                <a:solidFill>
                  <a:schemeClr val="bg1"/>
                </a:solidFill>
              </a:rPr>
              <a:t>Bordeaux</a:t>
            </a:r>
            <a:r>
              <a:rPr lang="fr-FR" sz="2800" dirty="0" smtClean="0">
                <a:solidFill>
                  <a:srgbClr val="FF0000"/>
                </a:solidFill>
                <a:latin typeface="Cursive standard" pitchFamily="2" charset="0"/>
              </a:rPr>
              <a:t> </a:t>
            </a:r>
            <a:endParaRPr lang="fr-FR" sz="2800" dirty="0">
              <a:solidFill>
                <a:srgbClr val="FF0000"/>
              </a:solidFill>
              <a:latin typeface="Cursive standard" pitchFamily="2" charset="0"/>
            </a:endParaRPr>
          </a:p>
        </p:txBody>
      </p:sp>
      <p:pic>
        <p:nvPicPr>
          <p:cNvPr id="15" name="Picture 4" descr="http://www.lantenne.com/photo/art/default/5115081-7632751.jpg?v=1357914739"/>
          <p:cNvPicPr>
            <a:picLocks noChangeAspect="1" noChangeArrowheads="1"/>
          </p:cNvPicPr>
          <p:nvPr/>
        </p:nvPicPr>
        <p:blipFill>
          <a:blip r:embed="rId4" cstate="print"/>
          <a:srcRect/>
          <a:stretch>
            <a:fillRect/>
          </a:stretch>
        </p:blipFill>
        <p:spPr bwMode="auto">
          <a:xfrm>
            <a:off x="251519" y="2564904"/>
            <a:ext cx="2288047" cy="1296144"/>
          </a:xfrm>
          <a:prstGeom prst="rect">
            <a:avLst/>
          </a:prstGeom>
          <a:noFill/>
        </p:spPr>
      </p:pic>
      <p:sp>
        <p:nvSpPr>
          <p:cNvPr id="16" name="ZoneTexte 15"/>
          <p:cNvSpPr txBox="1"/>
          <p:nvPr/>
        </p:nvSpPr>
        <p:spPr>
          <a:xfrm>
            <a:off x="251520" y="2564904"/>
            <a:ext cx="1224136" cy="523220"/>
          </a:xfrm>
          <a:prstGeom prst="rect">
            <a:avLst/>
          </a:prstGeom>
          <a:noFill/>
        </p:spPr>
        <p:txBody>
          <a:bodyPr wrap="square" rtlCol="0">
            <a:spAutoFit/>
          </a:bodyPr>
          <a:lstStyle/>
          <a:p>
            <a:r>
              <a:rPr lang="fr-FR" sz="2800" dirty="0" smtClean="0">
                <a:solidFill>
                  <a:schemeClr val="bg1"/>
                </a:solidFill>
              </a:rPr>
              <a:t>Nantes</a:t>
            </a:r>
            <a:endParaRPr lang="fr-FR" sz="2800" dirty="0">
              <a:solidFill>
                <a:schemeClr val="bg1"/>
              </a:solidFill>
            </a:endParaRPr>
          </a:p>
        </p:txBody>
      </p:sp>
      <p:pic>
        <p:nvPicPr>
          <p:cNvPr id="17" name="Picture 8" descr="http://eduscol.education.fr/orbito/pedago/littoral/images/photo5.jpg"/>
          <p:cNvPicPr>
            <a:picLocks noChangeAspect="1" noChangeArrowheads="1"/>
          </p:cNvPicPr>
          <p:nvPr/>
        </p:nvPicPr>
        <p:blipFill>
          <a:blip r:embed="rId5" cstate="print"/>
          <a:srcRect r="4115" b="11109"/>
          <a:stretch>
            <a:fillRect/>
          </a:stretch>
        </p:blipFill>
        <p:spPr bwMode="auto">
          <a:xfrm>
            <a:off x="467544" y="1052736"/>
            <a:ext cx="2005742" cy="1224136"/>
          </a:xfrm>
          <a:prstGeom prst="rect">
            <a:avLst/>
          </a:prstGeom>
          <a:noFill/>
        </p:spPr>
      </p:pic>
      <p:sp>
        <p:nvSpPr>
          <p:cNvPr id="18" name="ZoneTexte 17"/>
          <p:cNvSpPr txBox="1"/>
          <p:nvPr/>
        </p:nvSpPr>
        <p:spPr>
          <a:xfrm>
            <a:off x="467544" y="980728"/>
            <a:ext cx="2088232" cy="523220"/>
          </a:xfrm>
          <a:prstGeom prst="rect">
            <a:avLst/>
          </a:prstGeom>
          <a:noFill/>
        </p:spPr>
        <p:txBody>
          <a:bodyPr wrap="square" rtlCol="0">
            <a:spAutoFit/>
          </a:bodyPr>
          <a:lstStyle/>
          <a:p>
            <a:r>
              <a:rPr lang="fr-FR" sz="2800" dirty="0" smtClean="0">
                <a:solidFill>
                  <a:schemeClr val="bg1"/>
                </a:solidFill>
              </a:rPr>
              <a:t>Le Havre</a:t>
            </a:r>
            <a:endParaRPr lang="fr-FR" sz="2800" dirty="0">
              <a:solidFill>
                <a:schemeClr val="bg1"/>
              </a:solidFill>
            </a:endParaRPr>
          </a:p>
        </p:txBody>
      </p:sp>
      <p:pic>
        <p:nvPicPr>
          <p:cNvPr id="19" name="Picture 12" descr="Le terminal conteneurs de Dunkerque. crédits : Port Autonome de Dunkerque. "/>
          <p:cNvPicPr>
            <a:picLocks noChangeAspect="1" noChangeArrowheads="1"/>
          </p:cNvPicPr>
          <p:nvPr/>
        </p:nvPicPr>
        <p:blipFill>
          <a:blip r:embed="rId6" cstate="print"/>
          <a:srcRect/>
          <a:stretch>
            <a:fillRect/>
          </a:stretch>
        </p:blipFill>
        <p:spPr bwMode="auto">
          <a:xfrm>
            <a:off x="6588224" y="1196752"/>
            <a:ext cx="1872208" cy="1250635"/>
          </a:xfrm>
          <a:prstGeom prst="rect">
            <a:avLst/>
          </a:prstGeom>
          <a:noFill/>
        </p:spPr>
      </p:pic>
      <p:sp>
        <p:nvSpPr>
          <p:cNvPr id="20" name="ZoneTexte 19"/>
          <p:cNvSpPr txBox="1"/>
          <p:nvPr/>
        </p:nvSpPr>
        <p:spPr>
          <a:xfrm>
            <a:off x="6588224" y="1196752"/>
            <a:ext cx="1872208" cy="523220"/>
          </a:xfrm>
          <a:prstGeom prst="rect">
            <a:avLst/>
          </a:prstGeom>
          <a:noFill/>
          <a:ln>
            <a:noFill/>
          </a:ln>
        </p:spPr>
        <p:txBody>
          <a:bodyPr wrap="square" rtlCol="0">
            <a:spAutoFit/>
          </a:bodyPr>
          <a:lstStyle/>
          <a:p>
            <a:r>
              <a:rPr lang="fr-FR" sz="2800" dirty="0" smtClean="0">
                <a:solidFill>
                  <a:schemeClr val="bg1"/>
                </a:solidFill>
              </a:rPr>
              <a:t>Dunkerque</a:t>
            </a:r>
            <a:endParaRPr lang="fr-FR" sz="2800" dirty="0">
              <a:solidFill>
                <a:schemeClr val="bg1"/>
              </a:solidFill>
            </a:endParaRPr>
          </a:p>
        </p:txBody>
      </p:sp>
      <p:pic>
        <p:nvPicPr>
          <p:cNvPr id="28676" name="Picture 4" descr="Le terminal conteneurs du Verdon">
            <a:hlinkClick r:id="rId7"/>
          </p:cNvPr>
          <p:cNvPicPr>
            <a:picLocks noChangeAspect="1" noChangeArrowheads="1"/>
          </p:cNvPicPr>
          <p:nvPr/>
        </p:nvPicPr>
        <p:blipFill>
          <a:blip r:embed="rId8" cstate="print"/>
          <a:srcRect/>
          <a:stretch>
            <a:fillRect/>
          </a:stretch>
        </p:blipFill>
        <p:spPr bwMode="auto">
          <a:xfrm>
            <a:off x="395536" y="4653136"/>
            <a:ext cx="2359410" cy="1584176"/>
          </a:xfrm>
          <a:prstGeom prst="rect">
            <a:avLst/>
          </a:prstGeom>
          <a:noFill/>
        </p:spPr>
      </p:pic>
      <p:sp>
        <p:nvSpPr>
          <p:cNvPr id="22" name="ZoneTexte 21"/>
          <p:cNvSpPr txBox="1"/>
          <p:nvPr/>
        </p:nvSpPr>
        <p:spPr>
          <a:xfrm>
            <a:off x="683568" y="5661248"/>
            <a:ext cx="1728192" cy="523220"/>
          </a:xfrm>
          <a:prstGeom prst="rect">
            <a:avLst/>
          </a:prstGeom>
          <a:noFill/>
        </p:spPr>
        <p:txBody>
          <a:bodyPr wrap="square" rtlCol="0">
            <a:spAutoFit/>
          </a:bodyPr>
          <a:lstStyle/>
          <a:p>
            <a:r>
              <a:rPr lang="fr-FR" sz="2800" dirty="0" smtClean="0">
                <a:solidFill>
                  <a:schemeClr val="bg1"/>
                </a:solidFill>
              </a:rPr>
              <a:t>Bordeaux </a:t>
            </a:r>
            <a:endParaRPr lang="fr-FR" sz="2800" dirty="0">
              <a:solidFill>
                <a:schemeClr val="bg1"/>
              </a:solidFill>
            </a:endParaRPr>
          </a:p>
        </p:txBody>
      </p:sp>
      <p:cxnSp>
        <p:nvCxnSpPr>
          <p:cNvPr id="24" name="Connecteur droit avec flèche 23"/>
          <p:cNvCxnSpPr/>
          <p:nvPr/>
        </p:nvCxnSpPr>
        <p:spPr>
          <a:xfrm>
            <a:off x="2483768" y="2132856"/>
            <a:ext cx="2736304" cy="2880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a:off x="2555776" y="3212976"/>
            <a:ext cx="1728192" cy="43204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flipV="1">
            <a:off x="2771800" y="5013176"/>
            <a:ext cx="2232248" cy="7920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flipH="1" flipV="1">
            <a:off x="6156176" y="1844824"/>
            <a:ext cx="432048" cy="57606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5" name="Picture 14" descr="Le terminal pétrolier de Fos-sur-Mer (Bouches-du-Rhône) était paralysé lundi en raison d'une grève à l'appel de la CGT des ports et docks, qui perturbe le trafic depuis vendredi, a-t-on appris auprès du Grand Port maritime de Marseille (GPMM)."/>
          <p:cNvPicPr>
            <a:picLocks noChangeAspect="1" noChangeArrowheads="1"/>
          </p:cNvPicPr>
          <p:nvPr/>
        </p:nvPicPr>
        <p:blipFill>
          <a:blip r:embed="rId9" cstate="print"/>
          <a:srcRect/>
          <a:stretch>
            <a:fillRect/>
          </a:stretch>
        </p:blipFill>
        <p:spPr bwMode="auto">
          <a:xfrm>
            <a:off x="5652120" y="4201510"/>
            <a:ext cx="1814447" cy="1153887"/>
          </a:xfrm>
          <a:prstGeom prst="rect">
            <a:avLst/>
          </a:prstGeom>
          <a:noFill/>
        </p:spPr>
      </p:pic>
      <p:cxnSp>
        <p:nvCxnSpPr>
          <p:cNvPr id="36" name="Connecteur droit avec flèche 35"/>
          <p:cNvCxnSpPr/>
          <p:nvPr/>
        </p:nvCxnSpPr>
        <p:spPr>
          <a:xfrm>
            <a:off x="6804248" y="5373216"/>
            <a:ext cx="288032" cy="36004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8" name="ZoneTexte 37"/>
          <p:cNvSpPr txBox="1"/>
          <p:nvPr/>
        </p:nvSpPr>
        <p:spPr>
          <a:xfrm>
            <a:off x="5652120" y="4941168"/>
            <a:ext cx="2016224" cy="523220"/>
          </a:xfrm>
          <a:prstGeom prst="rect">
            <a:avLst/>
          </a:prstGeom>
          <a:noFill/>
        </p:spPr>
        <p:txBody>
          <a:bodyPr wrap="square" rtlCol="0">
            <a:spAutoFit/>
          </a:bodyPr>
          <a:lstStyle/>
          <a:p>
            <a:r>
              <a:rPr lang="fr-FR" sz="2800" dirty="0" smtClean="0">
                <a:solidFill>
                  <a:schemeClr val="bg1"/>
                </a:solidFill>
              </a:rPr>
              <a:t>Fos sur Mer </a:t>
            </a:r>
            <a:endParaRPr lang="fr-FR" sz="2800" dirty="0">
              <a:solidFill>
                <a:schemeClr val="bg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867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p:bldP spid="4" grpId="0"/>
      <p:bldP spid="3" grpId="0"/>
      <p:bldP spid="16" grpId="0"/>
      <p:bldP spid="18" grpId="0"/>
      <p:bldP spid="20" grpId="0"/>
      <p:bldP spid="22" grpId="0"/>
      <p:bldP spid="38"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1348</TotalTime>
  <Words>387</Words>
  <Application>Microsoft Macintosh PowerPoint</Application>
  <PresentationFormat>Présentation à l'écran (4:3)</PresentationFormat>
  <Paragraphs>99</Paragraphs>
  <Slides>12</Slides>
  <Notes>6</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Thème Office</vt:lpstr>
      <vt:lpstr>un littoral des littoraux</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carte du littoral de France</dc:title>
  <dc:creator>Mireille</dc:creator>
  <cp:lastModifiedBy>Laurence CORNY</cp:lastModifiedBy>
  <cp:revision>78</cp:revision>
  <dcterms:created xsi:type="dcterms:W3CDTF">2014-10-16T20:34:33Z</dcterms:created>
  <dcterms:modified xsi:type="dcterms:W3CDTF">2015-07-08T15:38:22Z</dcterms:modified>
</cp:coreProperties>
</file>