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1" r:id="rId2"/>
    <p:sldId id="258" r:id="rId3"/>
    <p:sldId id="257" r:id="rId4"/>
    <p:sldId id="262" r:id="rId5"/>
    <p:sldId id="261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040C8-BE3E-4410-A715-CA7CE2B2FC71}" v="56" dt="2023-05-19T09:21:35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temps par étape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temps par étape (en minutes)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A6-43DA-8925-A85A84F73C4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CA6-43DA-8925-A85A84F73C4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CA6-43DA-8925-A85A84F73C4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CA6-43DA-8925-A85A84F73C4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15 minutes</a:t>
                    </a:r>
                  </a:p>
                </c:rich>
              </c:tx>
              <c:dLblPos val="out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A6-43DA-8925-A85A84F73C4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45 minutes</a:t>
                    </a:r>
                  </a:p>
                </c:rich>
              </c:tx>
              <c:dLblPos val="out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A6-43DA-8925-A85A84F73C4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endParaRPr lang="en-US"/>
                  </a:p>
                  <a:p>
                    <a:r>
                      <a:rPr lang="en-US"/>
                      <a:t>30 minutes</a:t>
                    </a:r>
                  </a:p>
                </c:rich>
              </c:tx>
              <c:dLblPos val="out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A6-43DA-8925-A85A84F73C4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1h30 -2h</a:t>
                    </a:r>
                  </a:p>
                  <a:p>
                    <a:endParaRPr lang="en-US"/>
                  </a:p>
                </c:rich>
              </c:tx>
              <c:dLblPos val="out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CA6-43DA-8925-A85A84F73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lancement</c:v>
                </c:pt>
                <c:pt idx="1">
                  <c:v>comparaison</c:v>
                </c:pt>
                <c:pt idx="2">
                  <c:v>leçon</c:v>
                </c:pt>
                <c:pt idx="3">
                  <c:v>manipulation et évaluations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15</c:v>
                </c:pt>
                <c:pt idx="1">
                  <c:v>45</c:v>
                </c:pt>
                <c:pt idx="2">
                  <c:v>30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A6-43DA-8925-A85A84F73C4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7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9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0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4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8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6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0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7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50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7.png"/><Relationship Id="rId4" Type="http://schemas.openxmlformats.org/officeDocument/2006/relationships/audio" Target="../media/media8.m4a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chart" Target="../charts/char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9ED7D0B-BCE6-60EA-A34E-260739BD29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23" r="22922"/>
          <a:stretch/>
        </p:blipFill>
        <p:spPr>
          <a:xfrm>
            <a:off x="-3176" y="297961"/>
            <a:ext cx="12192000" cy="6857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0938A3-A87D-5ECD-3E99-73CA35F1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000"/>
              <a:t>Le passé composé : une approche comparative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BFA5BB-0CA1-37DA-6CBC-881BC0B27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5342302"/>
            <a:ext cx="8133478" cy="40656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800" dirty="0"/>
              <a:t>Emilie Duval, </a:t>
            </a:r>
            <a:r>
              <a:rPr lang="en-US" sz="1800" dirty="0" err="1"/>
              <a:t>enseignante</a:t>
            </a:r>
            <a:r>
              <a:rPr lang="en-US" sz="1800" dirty="0"/>
              <a:t> FLS, UPE2A </a:t>
            </a:r>
            <a:r>
              <a:rPr lang="en-US" sz="1800" dirty="0" err="1"/>
              <a:t>collège</a:t>
            </a:r>
            <a:r>
              <a:rPr lang="en-US" sz="1800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60C5E0C-4AC9-2591-2239-F44C810C3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80919" y="4690025"/>
            <a:ext cx="906929" cy="906929"/>
          </a:xfrm>
          <a:prstGeom prst="rect">
            <a:avLst/>
          </a:prstGeom>
        </p:spPr>
      </p:pic>
      <p:pic>
        <p:nvPicPr>
          <p:cNvPr id="6" name="Picture 2" descr="Plaquette Casnav v5 ivoire.pub">
            <a:extLst>
              <a:ext uri="{FF2B5EF4-FFF2-40B4-BE49-F238E27FC236}">
                <a16:creationId xmlns:a16="http://schemas.microsoft.com/office/drawing/2014/main" id="{05E36649-F3C7-71F5-523C-D23A066DA0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1" y="4589295"/>
            <a:ext cx="869950" cy="87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4"/>
    </mc:Choice>
    <mc:Fallback xmlns="">
      <p:transition spd="slow" advTm="16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708" objId="5"/>
        <p14:stopEvt time="1639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6740495-0FFE-A4BC-D450-FDF1BE4A45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237" r="39519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50868-265F-D53A-2532-4EDE28B5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Bilan</a:t>
            </a:r>
            <a:r>
              <a:rPr lang="en-US" dirty="0"/>
              <a:t> de </a:t>
            </a:r>
            <a:r>
              <a:rPr lang="en-US" dirty="0" err="1"/>
              <a:t>l’expérience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2842D1-4CF7-81C9-9049-95C04F6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Manipulation </a:t>
            </a:r>
            <a:r>
              <a:rPr lang="en-US" sz="2000" dirty="0" err="1"/>
              <a:t>systématique</a:t>
            </a:r>
            <a:r>
              <a:rPr lang="en-US" sz="2000" dirty="0"/>
              <a:t> vs manipulation </a:t>
            </a:r>
            <a:r>
              <a:rPr lang="en-US" sz="2000" dirty="0" err="1"/>
              <a:t>spontanée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Rappel </a:t>
            </a:r>
            <a:r>
              <a:rPr lang="en-US" sz="2000" dirty="0" err="1"/>
              <a:t>rapide</a:t>
            </a:r>
            <a:r>
              <a:rPr lang="en-US" sz="2000" dirty="0"/>
              <a:t> de la </a:t>
            </a:r>
            <a:r>
              <a:rPr lang="en-US" sz="2000" dirty="0" err="1"/>
              <a:t>règle</a:t>
            </a:r>
            <a:r>
              <a:rPr lang="en-US" sz="2000" dirty="0"/>
              <a:t> : un chemin </a:t>
            </a:r>
            <a:r>
              <a:rPr lang="en-US" sz="2000" dirty="0" err="1"/>
              <a:t>affectif</a:t>
            </a:r>
            <a:r>
              <a:rPr lang="en-US" sz="2000" dirty="0"/>
              <a:t> et </a:t>
            </a:r>
            <a:r>
              <a:rPr lang="en-US" sz="2000" dirty="0" err="1"/>
              <a:t>mémoriel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3B9155C-2F2E-B5B3-D1C1-708CD9A9B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7925" y="3184483"/>
            <a:ext cx="487363" cy="487363"/>
          </a:xfrm>
          <a:prstGeom prst="rect">
            <a:avLst/>
          </a:prstGeom>
        </p:spPr>
      </p:pic>
      <p:pic>
        <p:nvPicPr>
          <p:cNvPr id="3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A97B96F-A9DC-F0AA-855A-BD6716397C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7924" y="52051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37"/>
    </mc:Choice>
    <mc:Fallback xmlns="">
      <p:transition spd="slow" advTm="67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7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15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30"/>
        <p14:playEvt time="40073" objId="31"/>
        <p14:stopEvt time="40092" objId="30"/>
        <p14:stopEvt time="67937" objId="3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930BBBA-6F9F-4D27-AD61-45935240C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FED5ABE-AA8E-4BAE-B923-EB99ABDE02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0811D79-2C71-4B37-82AD-761836DCBD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29B6C0D-2AB5-4965-B573-1D00F1D0B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D38879-0163-2E28-F59E-13F9C01F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/>
              <a:t>1. Présentation et déroulé de la séance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D2C26B1-DE0A-0A40-A3E9-0236EB571E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323" y="4831173"/>
            <a:ext cx="5192940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450"/>
              </a:spcAft>
            </a:pPr>
            <a:r>
              <a:rPr lang="en-US" sz="1400" dirty="0">
                <a:solidFill>
                  <a:schemeClr val="tx1"/>
                </a:solidFill>
              </a:rPr>
              <a:t>OBJECTIFS</a:t>
            </a:r>
          </a:p>
          <a:p>
            <a:pPr algn="l">
              <a:spcAft>
                <a:spcPts val="450"/>
              </a:spcAft>
            </a:pPr>
            <a:r>
              <a:rPr lang="en-US" sz="1400" dirty="0" err="1">
                <a:solidFill>
                  <a:schemeClr val="tx1"/>
                </a:solidFill>
              </a:rPr>
              <a:t>Découvrir</a:t>
            </a:r>
            <a:r>
              <a:rPr lang="en-US" sz="1400" dirty="0">
                <a:solidFill>
                  <a:schemeClr val="tx1"/>
                </a:solidFill>
              </a:rPr>
              <a:t> et </a:t>
            </a:r>
            <a:r>
              <a:rPr lang="en-US" sz="1400" dirty="0" err="1">
                <a:solidFill>
                  <a:schemeClr val="tx1"/>
                </a:solidFill>
              </a:rPr>
              <a:t>apprendre</a:t>
            </a:r>
            <a:r>
              <a:rPr lang="en-US" sz="1400" dirty="0">
                <a:solidFill>
                  <a:schemeClr val="tx1"/>
                </a:solidFill>
              </a:rPr>
              <a:t> la </a:t>
            </a:r>
            <a:r>
              <a:rPr lang="en-US" sz="1400" dirty="0" err="1">
                <a:solidFill>
                  <a:schemeClr val="tx1"/>
                </a:solidFill>
              </a:rPr>
              <a:t>morphologie</a:t>
            </a:r>
            <a:r>
              <a:rPr lang="en-US" sz="1400" dirty="0">
                <a:solidFill>
                  <a:schemeClr val="tx1"/>
                </a:solidFill>
              </a:rPr>
              <a:t> d’un temps </a:t>
            </a:r>
            <a:r>
              <a:rPr lang="en-US" sz="1400" dirty="0" err="1">
                <a:solidFill>
                  <a:schemeClr val="tx1"/>
                </a:solidFill>
              </a:rPr>
              <a:t>composé</a:t>
            </a:r>
            <a:endParaRPr lang="en-US" sz="1400" dirty="0">
              <a:solidFill>
                <a:schemeClr val="tx1"/>
              </a:solidFill>
            </a:endParaRPr>
          </a:p>
          <a:p>
            <a:pPr algn="l">
              <a:spcAft>
                <a:spcPts val="450"/>
              </a:spcAft>
            </a:pPr>
            <a:r>
              <a:rPr lang="en-US" sz="1400" dirty="0">
                <a:solidFill>
                  <a:schemeClr val="tx1"/>
                </a:solidFill>
              </a:rPr>
              <a:t>Savoir </a:t>
            </a:r>
            <a:r>
              <a:rPr lang="en-US" sz="1400" dirty="0" err="1">
                <a:solidFill>
                  <a:schemeClr val="tx1"/>
                </a:solidFill>
              </a:rPr>
              <a:t>exprimer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l’accompli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EFA617A8-B2B5-9996-2BB1-8771EDA27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34995"/>
              </p:ext>
            </p:extLst>
          </p:nvPr>
        </p:nvGraphicFramePr>
        <p:xfrm>
          <a:off x="6736079" y="640080"/>
          <a:ext cx="4809490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F1151E8-9D3E-40B0-B86E-D649E474B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6426" y="463781"/>
            <a:ext cx="1443840" cy="14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66"/>
    </mc:Choice>
    <mc:Fallback xmlns="">
      <p:transition spd="slow" advTm="34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7"/>
        <p14:stopEvt time="34128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B91D32D-3E34-B917-C0D4-36306387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Focus sur </a:t>
            </a:r>
            <a:r>
              <a:rPr lang="en-US" dirty="0" err="1"/>
              <a:t>l’étape</a:t>
            </a:r>
            <a:r>
              <a:rPr lang="en-US" dirty="0"/>
              <a:t> de </a:t>
            </a:r>
            <a:r>
              <a:rPr lang="en-US" dirty="0" err="1"/>
              <a:t>comparaison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5BE246-B434-A00C-2738-98377BAAA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"/>
    </mc:Choice>
    <mc:Fallback xmlns="">
      <p:transition spd="slow" advTm="3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B91D32D-3E34-B917-C0D4-36306387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2.1. </a:t>
            </a:r>
            <a:r>
              <a:rPr lang="en-US" dirty="0" err="1"/>
              <a:t>Recueillir</a:t>
            </a:r>
            <a:r>
              <a:rPr lang="en-US" dirty="0"/>
              <a:t> le corpus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CB09EB-BB06-F88E-C1B5-37D8BFF09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3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0"/>
    </mc:Choice>
    <mc:Fallback xmlns="">
      <p:transition spd="slow" advTm="2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F383800-5CEA-471E-91C6-604E9C8F9D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077B291-934C-486F-A7DD-F7B7568BF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E41C29D-0817-42AE-A275-5552F6926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5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AFE179-2F71-4019-9BED-8E72C0C07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rgbClr val="0D0D0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B5389C43-098A-F6A6-4391-BE19BA6F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08" y="4710483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A.  </a:t>
            </a:r>
            <a:r>
              <a:rPr lang="en-US" sz="1200" dirty="0" err="1">
                <a:solidFill>
                  <a:srgbClr val="FFFFFF"/>
                </a:solidFill>
              </a:rPr>
              <a:t>Distribuer</a:t>
            </a:r>
            <a:r>
              <a:rPr lang="en-US" sz="1200" dirty="0">
                <a:solidFill>
                  <a:srgbClr val="FFFFFF"/>
                </a:solidFill>
              </a:rPr>
              <a:t> et commenter le tableau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/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B. Le </a:t>
            </a:r>
            <a:r>
              <a:rPr lang="en-US" sz="1200" dirty="0" err="1">
                <a:solidFill>
                  <a:srgbClr val="FFFFFF"/>
                </a:solidFill>
              </a:rPr>
              <a:t>compléter</a:t>
            </a:r>
            <a:r>
              <a:rPr lang="en-US" sz="1200" dirty="0">
                <a:solidFill>
                  <a:srgbClr val="FFFFFF"/>
                </a:solidFill>
              </a:rPr>
              <a:t> avec les </a:t>
            </a:r>
            <a:r>
              <a:rPr lang="en-US" sz="1200" dirty="0" err="1">
                <a:solidFill>
                  <a:srgbClr val="FFFFFF"/>
                </a:solidFill>
              </a:rPr>
              <a:t>langues</a:t>
            </a:r>
            <a:r>
              <a:rPr lang="en-US" sz="1200" dirty="0">
                <a:solidFill>
                  <a:srgbClr val="FFFFFF"/>
                </a:solidFill>
              </a:rPr>
              <a:t> du </a:t>
            </a:r>
            <a:r>
              <a:rPr lang="en-US" sz="1200" dirty="0" err="1">
                <a:solidFill>
                  <a:srgbClr val="FFFFFF"/>
                </a:solidFill>
              </a:rPr>
              <a:t>dispositif</a:t>
            </a:r>
            <a:r>
              <a:rPr lang="en-US" sz="1200" dirty="0">
                <a:solidFill>
                  <a:srgbClr val="FFFFFF"/>
                </a:solidFill>
              </a:rPr>
              <a:t/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/>
            </a:r>
            <a:br>
              <a:rPr lang="en-US" sz="1200" dirty="0">
                <a:solidFill>
                  <a:srgbClr val="FFFFFF"/>
                </a:solidFill>
              </a:rPr>
            </a:b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B190BF0-7A55-FA87-1E07-3696BB30B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908" y="5650118"/>
            <a:ext cx="8133478" cy="40656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100" dirty="0">
                <a:solidFill>
                  <a:srgbClr val="FFFFFF"/>
                </a:solidFill>
                <a:sym typeface="Wingdings" panose="05000000000000000000" pitchFamily="2" charset="2"/>
              </a:rPr>
              <a:t> Un </a:t>
            </a:r>
            <a:r>
              <a:rPr lang="en-US" sz="1100" dirty="0" err="1">
                <a:solidFill>
                  <a:srgbClr val="FFFFFF"/>
                </a:solidFill>
                <a:sym typeface="Wingdings" panose="05000000000000000000" pitchFamily="2" charset="2"/>
              </a:rPr>
              <a:t>questionnement</a:t>
            </a:r>
            <a:r>
              <a:rPr lang="en-US" sz="1100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sz="1100" dirty="0" err="1">
                <a:solidFill>
                  <a:srgbClr val="FFFFFF"/>
                </a:solidFill>
                <a:sym typeface="Wingdings" panose="05000000000000000000" pitchFamily="2" charset="2"/>
              </a:rPr>
              <a:t>adapté</a:t>
            </a:r>
            <a:r>
              <a:rPr lang="en-US" sz="1100" dirty="0">
                <a:solidFill>
                  <a:srgbClr val="FFFFFF"/>
                </a:solidFill>
                <a:sym typeface="Wingdings" panose="05000000000000000000" pitchFamily="2" charset="2"/>
              </a:rPr>
              <a:t> à </a:t>
            </a:r>
            <a:r>
              <a:rPr lang="en-US" sz="1100" dirty="0" err="1">
                <a:solidFill>
                  <a:srgbClr val="FFFFFF"/>
                </a:solidFill>
                <a:sym typeface="Wingdings" panose="05000000000000000000" pitchFamily="2" charset="2"/>
              </a:rPr>
              <a:t>chaque</a:t>
            </a:r>
            <a:r>
              <a:rPr lang="en-US" sz="1100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sz="1100" dirty="0" err="1">
                <a:solidFill>
                  <a:srgbClr val="FFFFFF"/>
                </a:solidFill>
                <a:sym typeface="Wingdings" panose="05000000000000000000" pitchFamily="2" charset="2"/>
              </a:rPr>
              <a:t>profil</a:t>
            </a:r>
            <a:r>
              <a:rPr lang="en-US" sz="1100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sz="1100" dirty="0" err="1">
                <a:solidFill>
                  <a:srgbClr val="FFFFFF"/>
                </a:solidFill>
                <a:sym typeface="Wingdings" panose="05000000000000000000" pitchFamily="2" charset="2"/>
              </a:rPr>
              <a:t>d’élèves</a:t>
            </a: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22" name="Espace réservé pour une image  11" descr="Une image contenant texte, reçu, capture d’écran, Police&#10;&#10;Description générée automatiquement">
            <a:extLst>
              <a:ext uri="{FF2B5EF4-FFF2-40B4-BE49-F238E27FC236}">
                <a16:creationId xmlns:a16="http://schemas.microsoft.com/office/drawing/2014/main" id="{FEE993C0-F16E-8A4C-41E8-E3A92F4422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t="9183" b="9183"/>
          <a:stretch>
            <a:fillRect/>
          </a:stretch>
        </p:blipFill>
        <p:spPr>
          <a:xfrm>
            <a:off x="634277" y="1731438"/>
            <a:ext cx="10917644" cy="251778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33AFE41-7E9F-4E28-8263-5B498AA7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53E99F-4FAF-422B-B3EA-84AF1AA08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214FAEF-3E6C-41BB-9945-719809A69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E75BB3A-7C16-3BDC-34BC-CCB2757B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241" y="2609906"/>
            <a:ext cx="3828632" cy="26994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numCol="1" rtlCol="0" anchorCtr="0" compatLnSpc="1">
            <a:prstTxWarp prst="textNoShape">
              <a:avLst/>
            </a:prstTxWarp>
            <a:normAutofit/>
          </a:bodyPr>
          <a:lstStyle/>
          <a:p>
            <a:pPr indent="-171450" defTabSz="685800" fontAlgn="base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altLang="zh-CN" sz="1500" dirty="0">
              <a:solidFill>
                <a:srgbClr val="FFFFFF"/>
              </a:solidFill>
            </a:endParaRPr>
          </a:p>
        </p:txBody>
      </p:sp>
      <p:pic>
        <p:nvPicPr>
          <p:cNvPr id="2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32E997D-105C-BE7D-D7B8-9B3CD4C94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2232" y="4920189"/>
            <a:ext cx="990973" cy="9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5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590"/>
    </mc:Choice>
    <mc:Fallback xmlns="">
      <p:transition spd="slow" advTm="30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5"/>
        <p14:stopEvt time="29880" objId="2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B91D32D-3E34-B917-C0D4-36306387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2.2. Comparer les langues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FA8E0C-E577-8709-5742-DAF4A01AF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0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6"/>
    </mc:Choice>
    <mc:Fallback xmlns="">
      <p:transition spd="slow" advTm="2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769B9-F059-5D12-AB2B-FF8DA784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Observer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A17B29-65CA-4E8F-D7D9-9931004B0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porte</a:t>
            </a:r>
            <a:r>
              <a:rPr lang="en-US" dirty="0"/>
              <a:t>  ? </a:t>
            </a:r>
          </a:p>
          <a:p>
            <a:r>
              <a:rPr lang="en-US" dirty="0">
                <a:sym typeface="Wingdings" panose="05000000000000000000" pitchFamily="2" charset="2"/>
              </a:rPr>
              <a:t> premières remarques </a:t>
            </a:r>
            <a:r>
              <a:rPr lang="en-US" dirty="0" err="1">
                <a:sym typeface="Wingdings" panose="05000000000000000000" pitchFamily="2" charset="2"/>
              </a:rPr>
              <a:t>syntaxiques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verbe</a:t>
            </a:r>
            <a:r>
              <a:rPr lang="en-US" dirty="0"/>
              <a:t> ? </a:t>
            </a:r>
          </a:p>
          <a:p>
            <a:r>
              <a:rPr lang="en-US" dirty="0">
                <a:sym typeface="Wingdings" panose="05000000000000000000" pitchFamily="2" charset="2"/>
              </a:rPr>
              <a:t> premières remarques </a:t>
            </a:r>
            <a:r>
              <a:rPr lang="en-US" dirty="0" err="1">
                <a:sym typeface="Wingdings" panose="05000000000000000000" pitchFamily="2" charset="2"/>
              </a:rPr>
              <a:t>morphologiques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F2177AC-F409-9E17-6610-8A480E2313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153541"/>
              </p:ext>
            </p:extLst>
          </p:nvPr>
        </p:nvGraphicFramePr>
        <p:xfrm>
          <a:off x="5594350" y="2336800"/>
          <a:ext cx="4727352" cy="409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216">
                  <a:extLst>
                    <a:ext uri="{9D8B030D-6E8A-4147-A177-3AD203B41FA5}">
                      <a16:colId xmlns:a16="http://schemas.microsoft.com/office/drawing/2014/main" val="623745634"/>
                    </a:ext>
                  </a:extLst>
                </a:gridCol>
                <a:gridCol w="1247400">
                  <a:extLst>
                    <a:ext uri="{9D8B030D-6E8A-4147-A177-3AD203B41FA5}">
                      <a16:colId xmlns:a16="http://schemas.microsoft.com/office/drawing/2014/main" val="3791166756"/>
                    </a:ext>
                  </a:extLst>
                </a:gridCol>
                <a:gridCol w="1431176">
                  <a:extLst>
                    <a:ext uri="{9D8B030D-6E8A-4147-A177-3AD203B41FA5}">
                      <a16:colId xmlns:a16="http://schemas.microsoft.com/office/drawing/2014/main" val="3707075284"/>
                    </a:ext>
                  </a:extLst>
                </a:gridCol>
                <a:gridCol w="1332560">
                  <a:extLst>
                    <a:ext uri="{9D8B030D-6E8A-4147-A177-3AD203B41FA5}">
                      <a16:colId xmlns:a16="http://schemas.microsoft.com/office/drawing/2014/main" val="275920340"/>
                    </a:ext>
                  </a:extLst>
                </a:gridCol>
              </a:tblGrid>
              <a:tr h="42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Langue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kern="150">
                          <a:solidFill>
                            <a:schemeClr val="bg1"/>
                          </a:solidFill>
                          <a:effectLst/>
                        </a:rPr>
                        <a:t>Ce que je fais MAINTENANT</a:t>
                      </a:r>
                      <a:endParaRPr lang="fr-FR" sz="1400" kern="15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Le résultat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kern="150">
                          <a:solidFill>
                            <a:schemeClr val="bg1"/>
                          </a:solidFill>
                          <a:effectLst/>
                        </a:rPr>
                        <a:t>Ce que j’ai fait AVANT</a:t>
                      </a:r>
                      <a:endParaRPr lang="fr-FR" sz="1400" kern="15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extLst>
                  <a:ext uri="{0D108BD9-81ED-4DB2-BD59-A6C34878D82A}">
                    <a16:rowId xmlns:a16="http://schemas.microsoft.com/office/drawing/2014/main" val="699273269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>
                          <a:solidFill>
                            <a:schemeClr val="bg1"/>
                          </a:solidFill>
                          <a:effectLst/>
                        </a:rPr>
                        <a:t>latin</a:t>
                      </a:r>
                      <a:endParaRPr lang="fr-FR" sz="1400" kern="15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Januam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C00000"/>
                          </a:solidFill>
                          <a:effectLst/>
                        </a:rPr>
                        <a:t>aperio</a:t>
                      </a:r>
                      <a:r>
                        <a:rPr lang="fr-FR" sz="1100" u="sng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Janua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aperitur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Januam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00B050"/>
                          </a:solidFill>
                          <a:effectLst/>
                        </a:rPr>
                        <a:t>aperui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extLst>
                  <a:ext uri="{0D108BD9-81ED-4DB2-BD59-A6C34878D82A}">
                    <a16:rowId xmlns:a16="http://schemas.microsoft.com/office/drawing/2014/main" val="2959868422"/>
                  </a:ext>
                </a:extLst>
              </a:tr>
              <a:tr h="392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>
                          <a:solidFill>
                            <a:schemeClr val="bg1"/>
                          </a:solidFill>
                          <a:effectLst/>
                        </a:rPr>
                        <a:t>français</a:t>
                      </a:r>
                      <a:endParaRPr lang="fr-FR" sz="1400" kern="15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rgbClr val="C00000"/>
                          </a:solidFill>
                          <a:effectLst/>
                        </a:rPr>
                        <a:t>J’</a:t>
                      </a:r>
                      <a:r>
                        <a:rPr lang="fr-FR" sz="1100" u="sng" kern="150" dirty="0">
                          <a:solidFill>
                            <a:srgbClr val="C00000"/>
                          </a:solidFill>
                          <a:effectLst/>
                        </a:rPr>
                        <a:t>ouvre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 porte.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highlight>
                          <a:srgbClr val="00FFFF"/>
                        </a:highlight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 porte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est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ouvert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e.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rgbClr val="00B050"/>
                          </a:solidFill>
                          <a:effectLst/>
                        </a:rPr>
                        <a:t>J’</a:t>
                      </a:r>
                      <a:r>
                        <a:rPr lang="fr-FR" sz="1100" u="sng" kern="150" dirty="0">
                          <a:solidFill>
                            <a:srgbClr val="00B050"/>
                          </a:solidFill>
                          <a:effectLst/>
                        </a:rPr>
                        <a:t>ai ouvert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 porte.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highlight>
                          <a:srgbClr val="00FFFF"/>
                        </a:highlight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extLst>
                  <a:ext uri="{0D108BD9-81ED-4DB2-BD59-A6C34878D82A}">
                    <a16:rowId xmlns:a16="http://schemas.microsoft.com/office/drawing/2014/main" val="2392494905"/>
                  </a:ext>
                </a:extLst>
              </a:tr>
              <a:tr h="427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>
                          <a:solidFill>
                            <a:schemeClr val="bg1"/>
                          </a:solidFill>
                          <a:effectLst/>
                        </a:rPr>
                        <a:t>espagnol</a:t>
                      </a:r>
                      <a:endParaRPr lang="fr-FR" sz="1400" kern="15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Yo </a:t>
                      </a:r>
                      <a:r>
                        <a:rPr lang="fr-FR" sz="1100" u="sng" kern="150" dirty="0" err="1">
                          <a:solidFill>
                            <a:srgbClr val="C00000"/>
                          </a:solidFill>
                          <a:effectLst/>
                        </a:rPr>
                        <a:t>abro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puerta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puerta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esta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abiert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Yo </a:t>
                      </a:r>
                      <a:r>
                        <a:rPr lang="fr-FR" sz="1100" u="sng" kern="150" dirty="0" err="1">
                          <a:solidFill>
                            <a:srgbClr val="00B050"/>
                          </a:solidFill>
                          <a:effectLst/>
                        </a:rPr>
                        <a:t>he</a:t>
                      </a:r>
                      <a:r>
                        <a:rPr lang="fr-FR" sz="1100" u="sng" kern="15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00B050"/>
                          </a:solidFill>
                          <a:effectLst/>
                        </a:rPr>
                        <a:t>abierto</a:t>
                      </a:r>
                      <a:r>
                        <a:rPr lang="fr-FR" sz="1100" u="sng" kern="15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puerta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highlight>
                          <a:srgbClr val="00FFFF"/>
                        </a:highlight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extLst>
                  <a:ext uri="{0D108BD9-81ED-4DB2-BD59-A6C34878D82A}">
                    <a16:rowId xmlns:a16="http://schemas.microsoft.com/office/drawing/2014/main" val="3759531651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>
                          <a:solidFill>
                            <a:schemeClr val="bg1"/>
                          </a:solidFill>
                          <a:effectLst/>
                        </a:rPr>
                        <a:t>arabe </a:t>
                      </a:r>
                      <a:endParaRPr lang="fr-FR" sz="1400" kern="15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u="sng" kern="150" dirty="0" err="1">
                          <a:solidFill>
                            <a:srgbClr val="C00000"/>
                          </a:solidFill>
                          <a:effectLst/>
                        </a:rPr>
                        <a:t>Nhal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lbabe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highlight>
                          <a:srgbClr val="00FFFF"/>
                        </a:highlight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Lbabe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rah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mahlol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u="sng" kern="150" dirty="0" err="1">
                          <a:solidFill>
                            <a:srgbClr val="00B050"/>
                          </a:solidFill>
                          <a:effectLst/>
                        </a:rPr>
                        <a:t>Halit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lbabe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highlight>
                          <a:srgbClr val="00FFFF"/>
                        </a:highlight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extLst>
                  <a:ext uri="{0D108BD9-81ED-4DB2-BD59-A6C34878D82A}">
                    <a16:rowId xmlns:a16="http://schemas.microsoft.com/office/drawing/2014/main" val="4176880492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>
                          <a:solidFill>
                            <a:schemeClr val="bg1"/>
                          </a:solidFill>
                          <a:effectLst/>
                        </a:rPr>
                        <a:t>lingala</a:t>
                      </a:r>
                      <a:endParaRPr lang="fr-FR" sz="1400" kern="15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u="sng" kern="15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fr-FR" sz="1100" u="sng" kern="150" dirty="0" err="1">
                          <a:solidFill>
                            <a:srgbClr val="C00000"/>
                          </a:solidFill>
                          <a:effectLst/>
                        </a:rPr>
                        <a:t>Nafogoli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porte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Porte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e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fogoami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u="sng" kern="15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fr-FR" sz="1100" u="sng" kern="150" dirty="0" err="1">
                          <a:solidFill>
                            <a:srgbClr val="00B050"/>
                          </a:solidFill>
                          <a:effectLst/>
                        </a:rPr>
                        <a:t>Nafogolaki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porte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extLst>
                  <a:ext uri="{0D108BD9-81ED-4DB2-BD59-A6C34878D82A}">
                    <a16:rowId xmlns:a16="http://schemas.microsoft.com/office/drawing/2014/main" val="2506380703"/>
                  </a:ext>
                </a:extLst>
              </a:tr>
              <a:tr h="427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>
                          <a:solidFill>
                            <a:schemeClr val="bg1"/>
                          </a:solidFill>
                          <a:effectLst/>
                        </a:rPr>
                        <a:t>tamoul</a:t>
                      </a:r>
                      <a:endParaRPr lang="fr-FR" sz="1400" kern="15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Nan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kathavai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C00000"/>
                          </a:solidFill>
                          <a:effectLst/>
                        </a:rPr>
                        <a:t>therakirain</a:t>
                      </a:r>
                      <a:endParaRPr lang="fr-FR" sz="1400" kern="150" dirty="0">
                        <a:solidFill>
                          <a:srgbClr val="C00000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Kathavu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theranthu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irukirathu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Nan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kathavai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00B050"/>
                          </a:solidFill>
                          <a:effectLst/>
                        </a:rPr>
                        <a:t>theranthain</a:t>
                      </a:r>
                      <a:endParaRPr lang="fr-FR" sz="1400" kern="150" dirty="0">
                        <a:solidFill>
                          <a:srgbClr val="00B050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extLst>
                  <a:ext uri="{0D108BD9-81ED-4DB2-BD59-A6C34878D82A}">
                    <a16:rowId xmlns:a16="http://schemas.microsoft.com/office/drawing/2014/main" val="98619006"/>
                  </a:ext>
                </a:extLst>
              </a:tr>
              <a:tr h="427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>
                          <a:solidFill>
                            <a:schemeClr val="bg1"/>
                          </a:solidFill>
                          <a:effectLst/>
                        </a:rPr>
                        <a:t>farsi</a:t>
                      </a:r>
                      <a:endParaRPr lang="fr-FR" sz="1400" kern="15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*Man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dar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>
                          <a:solidFill>
                            <a:srgbClr val="C00000"/>
                          </a:solidFill>
                          <a:effectLst/>
                        </a:rPr>
                        <a:t>ra </a:t>
                      </a:r>
                      <a:r>
                        <a:rPr lang="fr-FR" sz="1100" u="sng" kern="150" dirty="0" err="1">
                          <a:solidFill>
                            <a:srgbClr val="C00000"/>
                          </a:solidFill>
                          <a:effectLst/>
                        </a:rPr>
                        <a:t>baz</a:t>
                      </a:r>
                      <a:r>
                        <a:rPr lang="fr-FR" sz="1100" u="sng" kern="15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C00000"/>
                          </a:solidFill>
                          <a:effectLst/>
                        </a:rPr>
                        <a:t>mekonam</a:t>
                      </a:r>
                      <a:endParaRPr lang="fr-FR" sz="1400" kern="150" dirty="0">
                        <a:solidFill>
                          <a:srgbClr val="C00000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Dar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baz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astdar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*Man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daroz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da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r </a:t>
                      </a:r>
                      <a:r>
                        <a:rPr lang="fr-FR" sz="1100" u="sng" kern="150" dirty="0">
                          <a:solidFill>
                            <a:srgbClr val="00B050"/>
                          </a:solidFill>
                          <a:effectLst/>
                        </a:rPr>
                        <a:t>ra </a:t>
                      </a:r>
                      <a:r>
                        <a:rPr lang="fr-FR" sz="1100" u="sng" kern="150" dirty="0" err="1">
                          <a:solidFill>
                            <a:srgbClr val="00B050"/>
                          </a:solidFill>
                          <a:effectLst/>
                        </a:rPr>
                        <a:t>baz</a:t>
                      </a:r>
                      <a:r>
                        <a:rPr lang="fr-FR" sz="1100" u="sng" kern="15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00B050"/>
                          </a:solidFill>
                          <a:effectLst/>
                        </a:rPr>
                        <a:t>kardam</a:t>
                      </a:r>
                      <a:endParaRPr lang="fr-FR" sz="1400" u="sng" kern="150" dirty="0">
                        <a:solidFill>
                          <a:srgbClr val="00B050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extLst>
                  <a:ext uri="{0D108BD9-81ED-4DB2-BD59-A6C34878D82A}">
                    <a16:rowId xmlns:a16="http://schemas.microsoft.com/office/drawing/2014/main" val="3611859875"/>
                  </a:ext>
                </a:extLst>
              </a:tr>
              <a:tr h="759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Soninké Mali et Sénégal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Nda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laré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C00000"/>
                          </a:solidFill>
                          <a:effectLst/>
                        </a:rPr>
                        <a:t>mouni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Ni fa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laré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C00000"/>
                          </a:solidFill>
                          <a:effectLst/>
                        </a:rPr>
                        <a:t>mouni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Laré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mouninté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Fa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laré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ké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mouninté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nyani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Nda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laré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00B050"/>
                          </a:solidFill>
                          <a:effectLst/>
                        </a:rPr>
                        <a:t>mouni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Ni fa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laré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00B050"/>
                          </a:solidFill>
                          <a:effectLst/>
                        </a:rPr>
                        <a:t>mouni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extLst>
                  <a:ext uri="{0D108BD9-81ED-4DB2-BD59-A6C34878D82A}">
                    <a16:rowId xmlns:a16="http://schemas.microsoft.com/office/drawing/2014/main" val="1113709440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>
                          <a:solidFill>
                            <a:schemeClr val="bg1"/>
                          </a:solidFill>
                          <a:effectLst/>
                        </a:rPr>
                        <a:t>bengali</a:t>
                      </a:r>
                      <a:endParaRPr lang="fr-FR" sz="1400" kern="15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Ami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dorja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khulchi</a:t>
                      </a:r>
                      <a:endParaRPr lang="fr-FR" sz="1400" kern="150" dirty="0">
                        <a:solidFill>
                          <a:srgbClr val="C00000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Dekho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dorja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khulch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Ami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dorja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u="sng" kern="150" dirty="0" err="1">
                          <a:solidFill>
                            <a:srgbClr val="00B050"/>
                          </a:solidFill>
                          <a:effectLst/>
                        </a:rPr>
                        <a:t>khulechi</a:t>
                      </a:r>
                      <a:endParaRPr lang="fr-FR" sz="1400" kern="150" dirty="0">
                        <a:solidFill>
                          <a:srgbClr val="00B050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extLst>
                  <a:ext uri="{0D108BD9-81ED-4DB2-BD59-A6C34878D82A}">
                    <a16:rowId xmlns:a16="http://schemas.microsoft.com/office/drawing/2014/main" val="2713372187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>
                          <a:solidFill>
                            <a:schemeClr val="bg1"/>
                          </a:solidFill>
                          <a:effectLst/>
                        </a:rPr>
                        <a:t>italien</a:t>
                      </a:r>
                      <a:endParaRPr lang="fr-FR" sz="1400" kern="15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Io </a:t>
                      </a:r>
                      <a:r>
                        <a:rPr lang="fr-FR" sz="1100" u="sng" kern="150" dirty="0" err="1">
                          <a:solidFill>
                            <a:srgbClr val="C00000"/>
                          </a:solidFill>
                          <a:effectLst/>
                        </a:rPr>
                        <a:t>apro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 porta.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highlight>
                          <a:srgbClr val="00FFFF"/>
                        </a:highlight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 porta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e 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apert</a:t>
                      </a:r>
                      <a:r>
                        <a:rPr lang="fr-FR" sz="1100" kern="150" dirty="0" err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u="sng" kern="150" dirty="0">
                          <a:solidFill>
                            <a:srgbClr val="00B050"/>
                          </a:solidFill>
                          <a:effectLst/>
                        </a:rPr>
                        <a:t>Ho </a:t>
                      </a:r>
                      <a:r>
                        <a:rPr lang="fr-FR" sz="1100" u="sng" kern="15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apert</a:t>
                      </a:r>
                      <a:r>
                        <a:rPr lang="fr-FR" sz="1100" u="sng" kern="150" dirty="0">
                          <a:solidFill>
                            <a:srgbClr val="00B050"/>
                          </a:solidFill>
                          <a:effectLst/>
                        </a:rPr>
                        <a:t>o</a:t>
                      </a:r>
                      <a:r>
                        <a:rPr lang="fr-FR" sz="1100" kern="15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la porta</a:t>
                      </a:r>
                      <a:r>
                        <a:rPr lang="fr-FR" sz="1100" kern="15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400" kern="15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Noto Sans CJK SC"/>
                        <a:cs typeface="Lohit Devanagari"/>
                      </a:endParaRPr>
                    </a:p>
                  </a:txBody>
                  <a:tcPr marL="18942" marR="18942" marT="18942" marB="18942"/>
                </a:tc>
                <a:extLst>
                  <a:ext uri="{0D108BD9-81ED-4DB2-BD59-A6C34878D82A}">
                    <a16:rowId xmlns:a16="http://schemas.microsoft.com/office/drawing/2014/main" val="2398193340"/>
                  </a:ext>
                </a:extLst>
              </a:tr>
            </a:tbl>
          </a:graphicData>
        </a:graphic>
      </p:graphicFrame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A934AFE-9393-0D46-D6F8-0042497DB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9881" y="907775"/>
            <a:ext cx="823595" cy="8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20"/>
    </mc:Choice>
    <mc:Fallback xmlns="">
      <p:transition spd="slow" advTm="40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7"/>
        <p14:stopEvt time="40057" objId="1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D403A-0C01-BABE-4078-F7B19188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Mesurer les écarts </a:t>
            </a:r>
          </a:p>
        </p:txBody>
      </p:sp>
      <p:graphicFrame>
        <p:nvGraphicFramePr>
          <p:cNvPr id="8" name="Espace réservé du contenu 4">
            <a:extLst>
              <a:ext uri="{FF2B5EF4-FFF2-40B4-BE49-F238E27FC236}">
                <a16:creationId xmlns:a16="http://schemas.microsoft.com/office/drawing/2014/main" id="{FAC4BB2F-E0FD-1AB1-E0A0-1323B8A9870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3447695"/>
              </p:ext>
            </p:extLst>
          </p:nvPr>
        </p:nvGraphicFramePr>
        <p:xfrm>
          <a:off x="681038" y="2336800"/>
          <a:ext cx="8122982" cy="2661484"/>
        </p:xfrm>
        <a:graphic>
          <a:graphicData uri="http://schemas.openxmlformats.org/drawingml/2006/table">
            <a:tbl>
              <a:tblPr firstRow="1" firstCol="1" bandRow="1"/>
              <a:tblGrid>
                <a:gridCol w="2350620">
                  <a:extLst>
                    <a:ext uri="{9D8B030D-6E8A-4147-A177-3AD203B41FA5}">
                      <a16:colId xmlns:a16="http://schemas.microsoft.com/office/drawing/2014/main" val="2626602753"/>
                    </a:ext>
                  </a:extLst>
                </a:gridCol>
                <a:gridCol w="976361">
                  <a:extLst>
                    <a:ext uri="{9D8B030D-6E8A-4147-A177-3AD203B41FA5}">
                      <a16:colId xmlns:a16="http://schemas.microsoft.com/office/drawing/2014/main" val="568613214"/>
                    </a:ext>
                  </a:extLst>
                </a:gridCol>
                <a:gridCol w="839643">
                  <a:extLst>
                    <a:ext uri="{9D8B030D-6E8A-4147-A177-3AD203B41FA5}">
                      <a16:colId xmlns:a16="http://schemas.microsoft.com/office/drawing/2014/main" val="3765639163"/>
                    </a:ext>
                  </a:extLst>
                </a:gridCol>
                <a:gridCol w="1978179">
                  <a:extLst>
                    <a:ext uri="{9D8B030D-6E8A-4147-A177-3AD203B41FA5}">
                      <a16:colId xmlns:a16="http://schemas.microsoft.com/office/drawing/2014/main" val="2755765432"/>
                    </a:ext>
                  </a:extLst>
                </a:gridCol>
                <a:gridCol w="1978179">
                  <a:extLst>
                    <a:ext uri="{9D8B030D-6E8A-4147-A177-3AD203B41FA5}">
                      <a16:colId xmlns:a16="http://schemas.microsoft.com/office/drawing/2014/main" val="637639521"/>
                    </a:ext>
                  </a:extLst>
                </a:gridCol>
              </a:tblGrid>
              <a:tr h="62631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Langues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Présent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Passé</a:t>
                      </a:r>
                      <a:endParaRPr lang="fr-FR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Le verbe change ?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dirty="0">
                          <a:effectLst/>
                          <a:latin typeface="Arial" panose="020B0604020202020204" pitchFamily="34" charset="0"/>
                        </a:rPr>
                        <a:t>Nombre d’élèves concernés </a:t>
                      </a: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421745"/>
                  </a:ext>
                </a:extLst>
              </a:tr>
              <a:tr h="56101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français, espagnol, italien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1 mot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2 mots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OUI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575517"/>
                  </a:ext>
                </a:extLst>
              </a:tr>
              <a:tr h="91313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arabe, lingala, bengali, tamoul, latin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1 mot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1 mot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OUI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253221"/>
                  </a:ext>
                </a:extLst>
              </a:tr>
              <a:tr h="56101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soninké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1 mot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1 mot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kern="150" dirty="0">
                          <a:effectLst/>
                          <a:latin typeface="Arial" panose="020B0604020202020204" pitchFamily="34" charset="0"/>
                          <a:ea typeface="Noto Sans CJK SC"/>
                          <a:cs typeface="Lohit Devanagari"/>
                        </a:rPr>
                        <a:t>NON</a:t>
                      </a:r>
                      <a:endParaRPr lang="fr-FR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554" marR="68554" marT="68554" marB="685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01289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80BD07B-E57F-0A10-5D81-A51ACF7AE9C3}"/>
              </a:ext>
            </a:extLst>
          </p:cNvPr>
          <p:cNvSpPr txBox="1"/>
          <p:nvPr/>
        </p:nvSpPr>
        <p:spPr>
          <a:xfrm>
            <a:off x="1888333" y="5414962"/>
            <a:ext cx="73563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Bilan réalisé </a:t>
            </a:r>
            <a:r>
              <a:rPr lang="fr-FR" sz="1350" b="1" u="sng" dirty="0"/>
              <a:t>avec</a:t>
            </a:r>
            <a:r>
              <a:rPr lang="fr-FR" sz="1350" dirty="0"/>
              <a:t> les élèves.</a:t>
            </a: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D8DD3AB-C630-3B27-2A50-A10347777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470" y="916094"/>
            <a:ext cx="755206" cy="7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0"/>
    </mc:Choice>
    <mc:Fallback xmlns="">
      <p:transition spd="slow" advTm="11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7"/>
        <p14:stopEvt time="10320" objId="7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33EBF-583B-89B6-3208-A635CD9B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C. De l’observation réflexive au métalangage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6600A5-7F45-5017-3B9F-81172EA96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30221" y="2505456"/>
            <a:ext cx="4698358" cy="3599316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sz="3200" dirty="0"/>
              <a:t>J’ai ouvert</a:t>
            </a:r>
          </a:p>
          <a:p>
            <a:endParaRPr lang="fr-FR" sz="3200" dirty="0"/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/>
              <a:t>avoir ?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5876AF-4599-55A6-A018-032625913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441" y="2346204"/>
            <a:ext cx="4700058" cy="359931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AI OUVERT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1 – 2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2 MOTS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AB138A8-3615-3B1E-2C83-5240E3F489F1}"/>
              </a:ext>
            </a:extLst>
          </p:cNvPr>
          <p:cNvSpPr/>
          <p:nvPr/>
        </p:nvSpPr>
        <p:spPr>
          <a:xfrm>
            <a:off x="7377338" y="2921649"/>
            <a:ext cx="496855" cy="601825"/>
          </a:xfrm>
          <a:custGeom>
            <a:avLst/>
            <a:gdLst>
              <a:gd name="connsiteX0" fmla="*/ 104969 w 496855"/>
              <a:gd name="connsiteY0" fmla="*/ 62982 h 601825"/>
              <a:gd name="connsiteX1" fmla="*/ 83975 w 496855"/>
              <a:gd name="connsiteY1" fmla="*/ 125963 h 601825"/>
              <a:gd name="connsiteX2" fmla="*/ 69979 w 496855"/>
              <a:gd name="connsiteY2" fmla="*/ 195942 h 601825"/>
              <a:gd name="connsiteX3" fmla="*/ 55983 w 496855"/>
              <a:gd name="connsiteY3" fmla="*/ 230932 h 601825"/>
              <a:gd name="connsiteX4" fmla="*/ 41987 w 496855"/>
              <a:gd name="connsiteY4" fmla="*/ 279918 h 601825"/>
              <a:gd name="connsiteX5" fmla="*/ 20994 w 496855"/>
              <a:gd name="connsiteY5" fmla="*/ 314908 h 601825"/>
              <a:gd name="connsiteX6" fmla="*/ 6997 w 496855"/>
              <a:gd name="connsiteY6" fmla="*/ 342900 h 601825"/>
              <a:gd name="connsiteX7" fmla="*/ 0 w 496855"/>
              <a:gd name="connsiteY7" fmla="*/ 412879 h 601825"/>
              <a:gd name="connsiteX8" fmla="*/ 6997 w 496855"/>
              <a:gd name="connsiteY8" fmla="*/ 489857 h 601825"/>
              <a:gd name="connsiteX9" fmla="*/ 20994 w 496855"/>
              <a:gd name="connsiteY9" fmla="*/ 517849 h 601825"/>
              <a:gd name="connsiteX10" fmla="*/ 48985 w 496855"/>
              <a:gd name="connsiteY10" fmla="*/ 552839 h 601825"/>
              <a:gd name="connsiteX11" fmla="*/ 104969 w 496855"/>
              <a:gd name="connsiteY11" fmla="*/ 580830 h 601825"/>
              <a:gd name="connsiteX12" fmla="*/ 146957 w 496855"/>
              <a:gd name="connsiteY12" fmla="*/ 601825 h 601825"/>
              <a:gd name="connsiteX13" fmla="*/ 279918 w 496855"/>
              <a:gd name="connsiteY13" fmla="*/ 587829 h 601825"/>
              <a:gd name="connsiteX14" fmla="*/ 328904 w 496855"/>
              <a:gd name="connsiteY14" fmla="*/ 580830 h 601825"/>
              <a:gd name="connsiteX15" fmla="*/ 349897 w 496855"/>
              <a:gd name="connsiteY15" fmla="*/ 566835 h 601825"/>
              <a:gd name="connsiteX16" fmla="*/ 384887 w 496855"/>
              <a:gd name="connsiteY16" fmla="*/ 545841 h 601825"/>
              <a:gd name="connsiteX17" fmla="*/ 419877 w 496855"/>
              <a:gd name="connsiteY17" fmla="*/ 503853 h 601825"/>
              <a:gd name="connsiteX18" fmla="*/ 447869 w 496855"/>
              <a:gd name="connsiteY18" fmla="*/ 468863 h 601825"/>
              <a:gd name="connsiteX19" fmla="*/ 482859 w 496855"/>
              <a:gd name="connsiteY19" fmla="*/ 391886 h 601825"/>
              <a:gd name="connsiteX20" fmla="*/ 489857 w 496855"/>
              <a:gd name="connsiteY20" fmla="*/ 356895 h 601825"/>
              <a:gd name="connsiteX21" fmla="*/ 496855 w 496855"/>
              <a:gd name="connsiteY21" fmla="*/ 328904 h 601825"/>
              <a:gd name="connsiteX22" fmla="*/ 489857 w 496855"/>
              <a:gd name="connsiteY22" fmla="*/ 216936 h 601825"/>
              <a:gd name="connsiteX23" fmla="*/ 447869 w 496855"/>
              <a:gd name="connsiteY23" fmla="*/ 153955 h 601825"/>
              <a:gd name="connsiteX24" fmla="*/ 412879 w 496855"/>
              <a:gd name="connsiteY24" fmla="*/ 90973 h 601825"/>
              <a:gd name="connsiteX25" fmla="*/ 377889 w 496855"/>
              <a:gd name="connsiteY25" fmla="*/ 62982 h 601825"/>
              <a:gd name="connsiteX26" fmla="*/ 363894 w 496855"/>
              <a:gd name="connsiteY26" fmla="*/ 41988 h 601825"/>
              <a:gd name="connsiteX27" fmla="*/ 300912 w 496855"/>
              <a:gd name="connsiteY27" fmla="*/ 6998 h 601825"/>
              <a:gd name="connsiteX28" fmla="*/ 272920 w 496855"/>
              <a:gd name="connsiteY28" fmla="*/ 0 h 601825"/>
              <a:gd name="connsiteX29" fmla="*/ 146957 w 496855"/>
              <a:gd name="connsiteY29" fmla="*/ 6998 h 601825"/>
              <a:gd name="connsiteX30" fmla="*/ 104969 w 496855"/>
              <a:gd name="connsiteY30" fmla="*/ 13995 h 6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6855" h="601825" extrusionOk="0">
                <a:moveTo>
                  <a:pt x="104969" y="62982"/>
                </a:moveTo>
                <a:cubicBezTo>
                  <a:pt x="87807" y="136525"/>
                  <a:pt x="103405" y="63923"/>
                  <a:pt x="83975" y="125963"/>
                </a:cubicBezTo>
                <a:cubicBezTo>
                  <a:pt x="72226" y="154382"/>
                  <a:pt x="78347" y="166194"/>
                  <a:pt x="69979" y="195942"/>
                </a:cubicBezTo>
                <a:cubicBezTo>
                  <a:pt x="67307" y="205924"/>
                  <a:pt x="60417" y="220722"/>
                  <a:pt x="55983" y="230932"/>
                </a:cubicBezTo>
                <a:cubicBezTo>
                  <a:pt x="51873" y="245060"/>
                  <a:pt x="44900" y="264555"/>
                  <a:pt x="41987" y="279918"/>
                </a:cubicBezTo>
                <a:cubicBezTo>
                  <a:pt x="34771" y="290548"/>
                  <a:pt x="26605" y="305265"/>
                  <a:pt x="20994" y="314908"/>
                </a:cubicBezTo>
                <a:cubicBezTo>
                  <a:pt x="18060" y="321990"/>
                  <a:pt x="14290" y="333915"/>
                  <a:pt x="6997" y="342900"/>
                </a:cubicBezTo>
                <a:cubicBezTo>
                  <a:pt x="5327" y="366748"/>
                  <a:pt x="1682" y="385569"/>
                  <a:pt x="0" y="412879"/>
                </a:cubicBezTo>
                <a:cubicBezTo>
                  <a:pt x="1943" y="437264"/>
                  <a:pt x="1237" y="464138"/>
                  <a:pt x="6997" y="489857"/>
                </a:cubicBezTo>
                <a:cubicBezTo>
                  <a:pt x="6790" y="498330"/>
                  <a:pt x="17451" y="510652"/>
                  <a:pt x="20994" y="517849"/>
                </a:cubicBezTo>
                <a:cubicBezTo>
                  <a:pt x="30048" y="530325"/>
                  <a:pt x="40755" y="544440"/>
                  <a:pt x="48985" y="552839"/>
                </a:cubicBezTo>
                <a:cubicBezTo>
                  <a:pt x="61825" y="570988"/>
                  <a:pt x="82474" y="573838"/>
                  <a:pt x="104969" y="580830"/>
                </a:cubicBezTo>
                <a:cubicBezTo>
                  <a:pt x="119659" y="583906"/>
                  <a:pt x="129253" y="596520"/>
                  <a:pt x="146957" y="601825"/>
                </a:cubicBezTo>
                <a:cubicBezTo>
                  <a:pt x="193970" y="591682"/>
                  <a:pt x="217057" y="604134"/>
                  <a:pt x="279918" y="587829"/>
                </a:cubicBezTo>
                <a:cubicBezTo>
                  <a:pt x="297021" y="582456"/>
                  <a:pt x="317242" y="582946"/>
                  <a:pt x="328904" y="580830"/>
                </a:cubicBezTo>
                <a:cubicBezTo>
                  <a:pt x="336132" y="579948"/>
                  <a:pt x="343190" y="571339"/>
                  <a:pt x="349897" y="566835"/>
                </a:cubicBezTo>
                <a:cubicBezTo>
                  <a:pt x="361602" y="558387"/>
                  <a:pt x="375847" y="552293"/>
                  <a:pt x="384887" y="545841"/>
                </a:cubicBezTo>
                <a:cubicBezTo>
                  <a:pt x="399280" y="537092"/>
                  <a:pt x="411469" y="515313"/>
                  <a:pt x="419877" y="503853"/>
                </a:cubicBezTo>
                <a:cubicBezTo>
                  <a:pt x="433451" y="486741"/>
                  <a:pt x="436989" y="490507"/>
                  <a:pt x="447869" y="468863"/>
                </a:cubicBezTo>
                <a:cubicBezTo>
                  <a:pt x="474106" y="376769"/>
                  <a:pt x="428766" y="470842"/>
                  <a:pt x="482859" y="391886"/>
                </a:cubicBezTo>
                <a:cubicBezTo>
                  <a:pt x="485835" y="380504"/>
                  <a:pt x="486900" y="367635"/>
                  <a:pt x="489857" y="356895"/>
                </a:cubicBezTo>
                <a:cubicBezTo>
                  <a:pt x="490137" y="347829"/>
                  <a:pt x="499081" y="337442"/>
                  <a:pt x="496855" y="328904"/>
                </a:cubicBezTo>
                <a:cubicBezTo>
                  <a:pt x="496934" y="282048"/>
                  <a:pt x="495266" y="250950"/>
                  <a:pt x="489857" y="216936"/>
                </a:cubicBezTo>
                <a:cubicBezTo>
                  <a:pt x="488796" y="200291"/>
                  <a:pt x="455659" y="170722"/>
                  <a:pt x="447869" y="153955"/>
                </a:cubicBezTo>
                <a:cubicBezTo>
                  <a:pt x="429696" y="132619"/>
                  <a:pt x="433003" y="114308"/>
                  <a:pt x="412879" y="90973"/>
                </a:cubicBezTo>
                <a:cubicBezTo>
                  <a:pt x="403778" y="79873"/>
                  <a:pt x="389748" y="70618"/>
                  <a:pt x="377889" y="62982"/>
                </a:cubicBezTo>
                <a:cubicBezTo>
                  <a:pt x="372467" y="58125"/>
                  <a:pt x="368390" y="47538"/>
                  <a:pt x="363894" y="41988"/>
                </a:cubicBezTo>
                <a:cubicBezTo>
                  <a:pt x="345226" y="23031"/>
                  <a:pt x="323952" y="12884"/>
                  <a:pt x="300912" y="6998"/>
                </a:cubicBezTo>
                <a:cubicBezTo>
                  <a:pt x="292189" y="5005"/>
                  <a:pt x="284866" y="2186"/>
                  <a:pt x="272920" y="0"/>
                </a:cubicBezTo>
                <a:cubicBezTo>
                  <a:pt x="225882" y="2115"/>
                  <a:pt x="199774" y="-904"/>
                  <a:pt x="146957" y="6998"/>
                </a:cubicBezTo>
                <a:cubicBezTo>
                  <a:pt x="132817" y="8176"/>
                  <a:pt x="104970" y="13995"/>
                  <a:pt x="104969" y="13995"/>
                </a:cubicBezTo>
              </a:path>
            </a:pathLst>
          </a:custGeom>
          <a:noFill/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779631049">
                  <a:custGeom>
                    <a:avLst/>
                    <a:gdLst>
                      <a:gd name="connsiteX0" fmla="*/ 139959 w 662473"/>
                      <a:gd name="connsiteY0" fmla="*/ 83976 h 802433"/>
                      <a:gd name="connsiteX1" fmla="*/ 111967 w 662473"/>
                      <a:gd name="connsiteY1" fmla="*/ 167951 h 802433"/>
                      <a:gd name="connsiteX2" fmla="*/ 93306 w 662473"/>
                      <a:gd name="connsiteY2" fmla="*/ 261257 h 802433"/>
                      <a:gd name="connsiteX3" fmla="*/ 74645 w 662473"/>
                      <a:gd name="connsiteY3" fmla="*/ 307910 h 802433"/>
                      <a:gd name="connsiteX4" fmla="*/ 55983 w 662473"/>
                      <a:gd name="connsiteY4" fmla="*/ 373225 h 802433"/>
                      <a:gd name="connsiteX5" fmla="*/ 27992 w 662473"/>
                      <a:gd name="connsiteY5" fmla="*/ 419878 h 802433"/>
                      <a:gd name="connsiteX6" fmla="*/ 9330 w 662473"/>
                      <a:gd name="connsiteY6" fmla="*/ 457200 h 802433"/>
                      <a:gd name="connsiteX7" fmla="*/ 0 w 662473"/>
                      <a:gd name="connsiteY7" fmla="*/ 550506 h 802433"/>
                      <a:gd name="connsiteX8" fmla="*/ 9330 w 662473"/>
                      <a:gd name="connsiteY8" fmla="*/ 653143 h 802433"/>
                      <a:gd name="connsiteX9" fmla="*/ 27992 w 662473"/>
                      <a:gd name="connsiteY9" fmla="*/ 690466 h 802433"/>
                      <a:gd name="connsiteX10" fmla="*/ 65314 w 662473"/>
                      <a:gd name="connsiteY10" fmla="*/ 737119 h 802433"/>
                      <a:gd name="connsiteX11" fmla="*/ 139959 w 662473"/>
                      <a:gd name="connsiteY11" fmla="*/ 774441 h 802433"/>
                      <a:gd name="connsiteX12" fmla="*/ 195943 w 662473"/>
                      <a:gd name="connsiteY12" fmla="*/ 802433 h 802433"/>
                      <a:gd name="connsiteX13" fmla="*/ 373224 w 662473"/>
                      <a:gd name="connsiteY13" fmla="*/ 783772 h 802433"/>
                      <a:gd name="connsiteX14" fmla="*/ 438539 w 662473"/>
                      <a:gd name="connsiteY14" fmla="*/ 774441 h 802433"/>
                      <a:gd name="connsiteX15" fmla="*/ 466530 w 662473"/>
                      <a:gd name="connsiteY15" fmla="*/ 755780 h 802433"/>
                      <a:gd name="connsiteX16" fmla="*/ 513183 w 662473"/>
                      <a:gd name="connsiteY16" fmla="*/ 727788 h 802433"/>
                      <a:gd name="connsiteX17" fmla="*/ 559836 w 662473"/>
                      <a:gd name="connsiteY17" fmla="*/ 671804 h 802433"/>
                      <a:gd name="connsiteX18" fmla="*/ 597159 w 662473"/>
                      <a:gd name="connsiteY18" fmla="*/ 625151 h 802433"/>
                      <a:gd name="connsiteX19" fmla="*/ 643812 w 662473"/>
                      <a:gd name="connsiteY19" fmla="*/ 522515 h 802433"/>
                      <a:gd name="connsiteX20" fmla="*/ 653143 w 662473"/>
                      <a:gd name="connsiteY20" fmla="*/ 475861 h 802433"/>
                      <a:gd name="connsiteX21" fmla="*/ 662473 w 662473"/>
                      <a:gd name="connsiteY21" fmla="*/ 438539 h 802433"/>
                      <a:gd name="connsiteX22" fmla="*/ 653143 w 662473"/>
                      <a:gd name="connsiteY22" fmla="*/ 289249 h 802433"/>
                      <a:gd name="connsiteX23" fmla="*/ 597159 w 662473"/>
                      <a:gd name="connsiteY23" fmla="*/ 205274 h 802433"/>
                      <a:gd name="connsiteX24" fmla="*/ 550506 w 662473"/>
                      <a:gd name="connsiteY24" fmla="*/ 121298 h 802433"/>
                      <a:gd name="connsiteX25" fmla="*/ 503853 w 662473"/>
                      <a:gd name="connsiteY25" fmla="*/ 83976 h 802433"/>
                      <a:gd name="connsiteX26" fmla="*/ 485192 w 662473"/>
                      <a:gd name="connsiteY26" fmla="*/ 55984 h 802433"/>
                      <a:gd name="connsiteX27" fmla="*/ 401216 w 662473"/>
                      <a:gd name="connsiteY27" fmla="*/ 9331 h 802433"/>
                      <a:gd name="connsiteX28" fmla="*/ 363894 w 662473"/>
                      <a:gd name="connsiteY28" fmla="*/ 0 h 802433"/>
                      <a:gd name="connsiteX29" fmla="*/ 195943 w 662473"/>
                      <a:gd name="connsiteY29" fmla="*/ 9331 h 802433"/>
                      <a:gd name="connsiteX30" fmla="*/ 139959 w 662473"/>
                      <a:gd name="connsiteY30" fmla="*/ 18661 h 802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662473" h="802433">
                        <a:moveTo>
                          <a:pt x="139959" y="83976"/>
                        </a:moveTo>
                        <a:cubicBezTo>
                          <a:pt x="119510" y="186217"/>
                          <a:pt x="145079" y="79653"/>
                          <a:pt x="111967" y="167951"/>
                        </a:cubicBezTo>
                        <a:cubicBezTo>
                          <a:pt x="98512" y="203830"/>
                          <a:pt x="104058" y="221831"/>
                          <a:pt x="93306" y="261257"/>
                        </a:cubicBezTo>
                        <a:cubicBezTo>
                          <a:pt x="88899" y="277416"/>
                          <a:pt x="79941" y="292021"/>
                          <a:pt x="74645" y="307910"/>
                        </a:cubicBezTo>
                        <a:cubicBezTo>
                          <a:pt x="68665" y="325850"/>
                          <a:pt x="64970" y="355251"/>
                          <a:pt x="55983" y="373225"/>
                        </a:cubicBezTo>
                        <a:cubicBezTo>
                          <a:pt x="47873" y="389446"/>
                          <a:pt x="36799" y="404025"/>
                          <a:pt x="27992" y="419878"/>
                        </a:cubicBezTo>
                        <a:cubicBezTo>
                          <a:pt x="21237" y="432037"/>
                          <a:pt x="15551" y="444759"/>
                          <a:pt x="9330" y="457200"/>
                        </a:cubicBezTo>
                        <a:cubicBezTo>
                          <a:pt x="6220" y="488302"/>
                          <a:pt x="0" y="519249"/>
                          <a:pt x="0" y="550506"/>
                        </a:cubicBezTo>
                        <a:cubicBezTo>
                          <a:pt x="0" y="584859"/>
                          <a:pt x="2593" y="619457"/>
                          <a:pt x="9330" y="653143"/>
                        </a:cubicBezTo>
                        <a:cubicBezTo>
                          <a:pt x="12058" y="666782"/>
                          <a:pt x="20276" y="678893"/>
                          <a:pt x="27992" y="690466"/>
                        </a:cubicBezTo>
                        <a:cubicBezTo>
                          <a:pt x="39039" y="707036"/>
                          <a:pt x="51232" y="723037"/>
                          <a:pt x="65314" y="737119"/>
                        </a:cubicBezTo>
                        <a:cubicBezTo>
                          <a:pt x="85439" y="757244"/>
                          <a:pt x="115458" y="763304"/>
                          <a:pt x="139959" y="774441"/>
                        </a:cubicBezTo>
                        <a:cubicBezTo>
                          <a:pt x="158953" y="783075"/>
                          <a:pt x="177282" y="793102"/>
                          <a:pt x="195943" y="802433"/>
                        </a:cubicBezTo>
                        <a:lnTo>
                          <a:pt x="373224" y="783772"/>
                        </a:lnTo>
                        <a:cubicBezTo>
                          <a:pt x="395072" y="781251"/>
                          <a:pt x="417474" y="780761"/>
                          <a:pt x="438539" y="774441"/>
                        </a:cubicBezTo>
                        <a:cubicBezTo>
                          <a:pt x="449280" y="771219"/>
                          <a:pt x="457021" y="761723"/>
                          <a:pt x="466530" y="755780"/>
                        </a:cubicBezTo>
                        <a:cubicBezTo>
                          <a:pt x="481909" y="746168"/>
                          <a:pt x="498426" y="738329"/>
                          <a:pt x="513183" y="727788"/>
                        </a:cubicBezTo>
                        <a:cubicBezTo>
                          <a:pt x="530567" y="715371"/>
                          <a:pt x="548265" y="685689"/>
                          <a:pt x="559836" y="671804"/>
                        </a:cubicBezTo>
                        <a:cubicBezTo>
                          <a:pt x="578304" y="649642"/>
                          <a:pt x="583974" y="654817"/>
                          <a:pt x="597159" y="625151"/>
                        </a:cubicBezTo>
                        <a:cubicBezTo>
                          <a:pt x="652919" y="499690"/>
                          <a:pt x="576783" y="634230"/>
                          <a:pt x="643812" y="522515"/>
                        </a:cubicBezTo>
                        <a:cubicBezTo>
                          <a:pt x="646922" y="506964"/>
                          <a:pt x="649703" y="491343"/>
                          <a:pt x="653143" y="475861"/>
                        </a:cubicBezTo>
                        <a:cubicBezTo>
                          <a:pt x="655925" y="463343"/>
                          <a:pt x="662473" y="451363"/>
                          <a:pt x="662473" y="438539"/>
                        </a:cubicBezTo>
                        <a:cubicBezTo>
                          <a:pt x="662473" y="388679"/>
                          <a:pt x="662472" y="338229"/>
                          <a:pt x="653143" y="289249"/>
                        </a:cubicBezTo>
                        <a:cubicBezTo>
                          <a:pt x="649173" y="268408"/>
                          <a:pt x="608573" y="223536"/>
                          <a:pt x="597159" y="205274"/>
                        </a:cubicBezTo>
                        <a:cubicBezTo>
                          <a:pt x="578582" y="175550"/>
                          <a:pt x="574971" y="148821"/>
                          <a:pt x="550506" y="121298"/>
                        </a:cubicBezTo>
                        <a:cubicBezTo>
                          <a:pt x="537275" y="106413"/>
                          <a:pt x="517935" y="98058"/>
                          <a:pt x="503853" y="83976"/>
                        </a:cubicBezTo>
                        <a:cubicBezTo>
                          <a:pt x="495924" y="76047"/>
                          <a:pt x="493121" y="63913"/>
                          <a:pt x="485192" y="55984"/>
                        </a:cubicBezTo>
                        <a:cubicBezTo>
                          <a:pt x="459163" y="29955"/>
                          <a:pt x="435713" y="20830"/>
                          <a:pt x="401216" y="9331"/>
                        </a:cubicBezTo>
                        <a:cubicBezTo>
                          <a:pt x="389050" y="5276"/>
                          <a:pt x="376335" y="3110"/>
                          <a:pt x="363894" y="0"/>
                        </a:cubicBezTo>
                        <a:cubicBezTo>
                          <a:pt x="307910" y="3110"/>
                          <a:pt x="251819" y="4675"/>
                          <a:pt x="195943" y="9331"/>
                        </a:cubicBezTo>
                        <a:cubicBezTo>
                          <a:pt x="177090" y="10902"/>
                          <a:pt x="139959" y="18661"/>
                          <a:pt x="139959" y="18661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9663BE34-BB56-5797-8F6A-8C6E3D911A37}"/>
              </a:ext>
            </a:extLst>
          </p:cNvPr>
          <p:cNvSpPr/>
          <p:nvPr/>
        </p:nvSpPr>
        <p:spPr>
          <a:xfrm>
            <a:off x="7479096" y="3523474"/>
            <a:ext cx="395097" cy="986713"/>
          </a:xfrm>
          <a:custGeom>
            <a:avLst/>
            <a:gdLst>
              <a:gd name="connsiteX0" fmla="*/ 88257 w 526796"/>
              <a:gd name="connsiteY0" fmla="*/ 0 h 1315617"/>
              <a:gd name="connsiteX1" fmla="*/ 218885 w 526796"/>
              <a:gd name="connsiteY1" fmla="*/ 830425 h 1315617"/>
              <a:gd name="connsiteX2" fmla="*/ 256208 w 526796"/>
              <a:gd name="connsiteY2" fmla="*/ 914400 h 1315617"/>
              <a:gd name="connsiteX3" fmla="*/ 321522 w 526796"/>
              <a:gd name="connsiteY3" fmla="*/ 1222310 h 1315617"/>
              <a:gd name="connsiteX4" fmla="*/ 330853 w 526796"/>
              <a:gd name="connsiteY4" fmla="*/ 1259633 h 1315617"/>
              <a:gd name="connsiteX5" fmla="*/ 349514 w 526796"/>
              <a:gd name="connsiteY5" fmla="*/ 1296955 h 1315617"/>
              <a:gd name="connsiteX6" fmla="*/ 321522 w 526796"/>
              <a:gd name="connsiteY6" fmla="*/ 1278294 h 1315617"/>
              <a:gd name="connsiteX7" fmla="*/ 22943 w 526796"/>
              <a:gd name="connsiteY7" fmla="*/ 1054359 h 1315617"/>
              <a:gd name="connsiteX8" fmla="*/ 50934 w 526796"/>
              <a:gd name="connsiteY8" fmla="*/ 1045029 h 1315617"/>
              <a:gd name="connsiteX9" fmla="*/ 153571 w 526796"/>
              <a:gd name="connsiteY9" fmla="*/ 1147666 h 1315617"/>
              <a:gd name="connsiteX10" fmla="*/ 246877 w 526796"/>
              <a:gd name="connsiteY10" fmla="*/ 1250302 h 1315617"/>
              <a:gd name="connsiteX11" fmla="*/ 284200 w 526796"/>
              <a:gd name="connsiteY11" fmla="*/ 1278294 h 1315617"/>
              <a:gd name="connsiteX12" fmla="*/ 340183 w 526796"/>
              <a:gd name="connsiteY12" fmla="*/ 1315617 h 1315617"/>
              <a:gd name="connsiteX13" fmla="*/ 377506 w 526796"/>
              <a:gd name="connsiteY13" fmla="*/ 1091682 h 1315617"/>
              <a:gd name="connsiteX14" fmla="*/ 498804 w 526796"/>
              <a:gd name="connsiteY14" fmla="*/ 821094 h 1315617"/>
              <a:gd name="connsiteX15" fmla="*/ 508134 w 526796"/>
              <a:gd name="connsiteY15" fmla="*/ 783772 h 1315617"/>
              <a:gd name="connsiteX16" fmla="*/ 526796 w 526796"/>
              <a:gd name="connsiteY16" fmla="*/ 765110 h 131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796" h="1315617">
                <a:moveTo>
                  <a:pt x="88257" y="0"/>
                </a:moveTo>
                <a:cubicBezTo>
                  <a:pt x="98756" y="73495"/>
                  <a:pt x="170267" y="641355"/>
                  <a:pt x="218885" y="830425"/>
                </a:cubicBezTo>
                <a:cubicBezTo>
                  <a:pt x="226514" y="860092"/>
                  <a:pt x="246872" y="885225"/>
                  <a:pt x="256208" y="914400"/>
                </a:cubicBezTo>
                <a:cubicBezTo>
                  <a:pt x="292734" y="1028544"/>
                  <a:pt x="299078" y="1104483"/>
                  <a:pt x="321522" y="1222310"/>
                </a:cubicBezTo>
                <a:cubicBezTo>
                  <a:pt x="323922" y="1234907"/>
                  <a:pt x="326350" y="1247626"/>
                  <a:pt x="330853" y="1259633"/>
                </a:cubicBezTo>
                <a:cubicBezTo>
                  <a:pt x="335737" y="1272656"/>
                  <a:pt x="355735" y="1284514"/>
                  <a:pt x="349514" y="1296955"/>
                </a:cubicBezTo>
                <a:cubicBezTo>
                  <a:pt x="344499" y="1306985"/>
                  <a:pt x="330524" y="1284981"/>
                  <a:pt x="321522" y="1278294"/>
                </a:cubicBezTo>
                <a:lnTo>
                  <a:pt x="22943" y="1054359"/>
                </a:lnTo>
                <a:cubicBezTo>
                  <a:pt x="17918" y="1046822"/>
                  <a:pt x="-40375" y="970840"/>
                  <a:pt x="50934" y="1045029"/>
                </a:cubicBezTo>
                <a:cubicBezTo>
                  <a:pt x="88485" y="1075539"/>
                  <a:pt x="126732" y="1107409"/>
                  <a:pt x="153571" y="1147666"/>
                </a:cubicBezTo>
                <a:cubicBezTo>
                  <a:pt x="182979" y="1191777"/>
                  <a:pt x="191829" y="1209016"/>
                  <a:pt x="246877" y="1250302"/>
                </a:cubicBezTo>
                <a:cubicBezTo>
                  <a:pt x="259318" y="1259633"/>
                  <a:pt x="271460" y="1269376"/>
                  <a:pt x="284200" y="1278294"/>
                </a:cubicBezTo>
                <a:cubicBezTo>
                  <a:pt x="302574" y="1291156"/>
                  <a:pt x="340183" y="1315617"/>
                  <a:pt x="340183" y="1315617"/>
                </a:cubicBezTo>
                <a:cubicBezTo>
                  <a:pt x="352624" y="1240972"/>
                  <a:pt x="354393" y="1163741"/>
                  <a:pt x="377506" y="1091682"/>
                </a:cubicBezTo>
                <a:cubicBezTo>
                  <a:pt x="407696" y="997561"/>
                  <a:pt x="460201" y="912088"/>
                  <a:pt x="498804" y="821094"/>
                </a:cubicBezTo>
                <a:cubicBezTo>
                  <a:pt x="503812" y="809289"/>
                  <a:pt x="502399" y="795242"/>
                  <a:pt x="508134" y="783772"/>
                </a:cubicBezTo>
                <a:cubicBezTo>
                  <a:pt x="512068" y="775903"/>
                  <a:pt x="526796" y="765110"/>
                  <a:pt x="526796" y="765110"/>
                </a:cubicBezTo>
              </a:path>
            </a:pathLst>
          </a:custGeom>
          <a:noFill/>
          <a:ln w="571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76C21C5-D32D-CCA6-C256-B4716A94B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2034" y="966992"/>
            <a:ext cx="867174" cy="8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67"/>
    </mc:Choice>
    <mc:Fallback xmlns="">
      <p:transition spd="slow" advTm="39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12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12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12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1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12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12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12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/>
      <p:bldP spid="7" grpId="0" animBg="1"/>
      <p:bldP spid="8" grpId="0" animBg="1"/>
    </p:bldLst>
  </p:timing>
  <p:extLst>
    <p:ext uri="{E180D4A7-C9FB-4DFB-919C-405C955672EB}">
      <p14:showEvtLst xmlns:p14="http://schemas.microsoft.com/office/powerpoint/2010/main">
        <p14:playEvt time="1" objId="11"/>
        <p14:stopEvt time="34144" objId="11"/>
      </p14:showEvtLst>
    </p:ext>
  </p:extLs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</TotalTime>
  <Words>367</Words>
  <Application>Microsoft Office PowerPoint</Application>
  <PresentationFormat>Grand écran</PresentationFormat>
  <Paragraphs>110</Paragraphs>
  <Slides>10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宋体</vt:lpstr>
      <vt:lpstr>Arial</vt:lpstr>
      <vt:lpstr>Liberation Serif</vt:lpstr>
      <vt:lpstr>Lohit Devanagari</vt:lpstr>
      <vt:lpstr>Noto Sans CJK SC</vt:lpstr>
      <vt:lpstr>Trebuchet MS</vt:lpstr>
      <vt:lpstr>Wingdings</vt:lpstr>
      <vt:lpstr>Berlin</vt:lpstr>
      <vt:lpstr>Le passé composé : une approche comparative</vt:lpstr>
      <vt:lpstr>1. Présentation et déroulé de la séance</vt:lpstr>
      <vt:lpstr>2. Focus sur l’étape de comparaison</vt:lpstr>
      <vt:lpstr>2.1. Recueillir le corpus </vt:lpstr>
      <vt:lpstr>A.  Distribuer et commenter le tableau  B. Le compléter avec les langues du dispositif  </vt:lpstr>
      <vt:lpstr>2.2. Comparer les langues</vt:lpstr>
      <vt:lpstr>A. Observer</vt:lpstr>
      <vt:lpstr>B. Mesurer les écarts </vt:lpstr>
      <vt:lpstr>C. De l’observation réflexive au métalangage</vt:lpstr>
      <vt:lpstr>3. Bilan de l’expérience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passé composé :  une approche comparative</dc:title>
  <dc:creator>Shimrit Sissoko</dc:creator>
  <cp:lastModifiedBy>pjallerat</cp:lastModifiedBy>
  <cp:revision>7</cp:revision>
  <dcterms:created xsi:type="dcterms:W3CDTF">2023-05-14T13:03:43Z</dcterms:created>
  <dcterms:modified xsi:type="dcterms:W3CDTF">2023-11-13T11:04:49Z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